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sldIdLst>
    <p:sldId id="256" r:id="rId2"/>
    <p:sldId id="282" r:id="rId3"/>
    <p:sldId id="745" r:id="rId4"/>
    <p:sldId id="746" r:id="rId5"/>
    <p:sldId id="600" r:id="rId6"/>
    <p:sldId id="747" r:id="rId7"/>
    <p:sldId id="748" r:id="rId8"/>
    <p:sldId id="749" r:id="rId9"/>
    <p:sldId id="751" r:id="rId10"/>
    <p:sldId id="750" r:id="rId11"/>
    <p:sldId id="602" r:id="rId12"/>
    <p:sldId id="273" r:id="rId13"/>
    <p:sldId id="274" r:id="rId14"/>
    <p:sldId id="275" r:id="rId15"/>
    <p:sldId id="27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745"/>
            <p14:sldId id="746"/>
            <p14:sldId id="600"/>
            <p14:sldId id="747"/>
            <p14:sldId id="748"/>
            <p14:sldId id="749"/>
            <p14:sldId id="751"/>
            <p14:sldId id="750"/>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6" autoAdjust="0"/>
    <p:restoredTop sz="96447" autoAdjust="0"/>
  </p:normalViewPr>
  <p:slideViewPr>
    <p:cSldViewPr snapToGrid="0">
      <p:cViewPr varScale="1">
        <p:scale>
          <a:sx n="85" d="100"/>
          <a:sy n="85" d="100"/>
        </p:scale>
        <p:origin x="1152" y="7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2021-08-30</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Special linear maps and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Special linear maps and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Special linear maps and operators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Special linear maps and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Special linear maps and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Special linear maps and operators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Special linear maps and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Special linear maps and operators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Special linear maps and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Special linear maps and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Special linear maps and operators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media10.m4a"/><Relationship Id="rId7" Type="http://schemas.openxmlformats.org/officeDocument/2006/relationships/oleObject" Target="../embeddings/oleObject12.bin"/><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19.wmf"/><Relationship Id="rId11" Type="http://schemas.openxmlformats.org/officeDocument/2006/relationships/image" Target="../media/image8.png"/><Relationship Id="rId5" Type="http://schemas.openxmlformats.org/officeDocument/2006/relationships/oleObject" Target="../embeddings/oleObject11.bin"/><Relationship Id="rId10" Type="http://schemas.openxmlformats.org/officeDocument/2006/relationships/image" Target="../media/image21.wmf"/><Relationship Id="rId4" Type="http://schemas.openxmlformats.org/officeDocument/2006/relationships/slideLayout" Target="../slideLayouts/slideLayout2.xml"/><Relationship Id="rId9" Type="http://schemas.openxmlformats.org/officeDocument/2006/relationships/oleObject" Target="../embeddings/oleObject13.bin"/></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5.m4a"/><Relationship Id="rId7" Type="http://schemas.openxmlformats.org/officeDocument/2006/relationships/oleObject" Target="../embeddings/oleObject2.bin"/><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audio" Target="../media/media6.m4a"/><Relationship Id="rId7" Type="http://schemas.openxmlformats.org/officeDocument/2006/relationships/oleObject" Target="../embeddings/oleObject4.bin"/><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1.wmf"/><Relationship Id="rId5" Type="http://schemas.openxmlformats.org/officeDocument/2006/relationships/oleObject" Target="../embeddings/oleObject3.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audio" Target="../media/media7.m4a"/><Relationship Id="rId7" Type="http://schemas.openxmlformats.org/officeDocument/2006/relationships/oleObject" Target="../embeddings/oleObject6.bin"/><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3.wmf"/><Relationship Id="rId5" Type="http://schemas.openxmlformats.org/officeDocument/2006/relationships/oleObject" Target="../embeddings/oleObject5.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audio" Target="../media/media8.m4a"/><Relationship Id="rId7" Type="http://schemas.openxmlformats.org/officeDocument/2006/relationships/oleObject" Target="../embeddings/oleObject8.bin"/><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5.wmf"/><Relationship Id="rId5" Type="http://schemas.openxmlformats.org/officeDocument/2006/relationships/oleObject" Target="../embeddings/oleObject7.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audio" Target="../media/media9.m4a"/><Relationship Id="rId7" Type="http://schemas.openxmlformats.org/officeDocument/2006/relationships/oleObject" Target="../embeddings/oleObject10.bin"/><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7.wmf"/><Relationship Id="rId5" Type="http://schemas.openxmlformats.org/officeDocument/2006/relationships/oleObject" Target="../embeddings/oleObject9.bin"/><Relationship Id="rId4" Type="http://schemas.openxmlformats.org/officeDocument/2006/relationships/slideLayout" Target="../slideLayouts/slideLayout2.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8.4 Special linear maps</a:t>
            </a:r>
            <a:br>
              <a:rPr lang="en-US" dirty="0"/>
            </a:br>
            <a:r>
              <a:rPr lang="en-US" dirty="0"/>
              <a:t>and linear operators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a:extLst>
              <a:ext uri="{FF2B5EF4-FFF2-40B4-BE49-F238E27FC236}">
                <a16:creationId xmlns:a16="http://schemas.microsoft.com/office/drawing/2014/main" id="{F14787F1-0D86-4569-8E1B-F436D9483A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0481"/>
    </mc:Choice>
    <mc:Fallback xmlns="">
      <p:transition spd="slow" advTm="10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Operators on discrete-time signals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For the vector space of discrete-time signals,</a:t>
            </a:r>
            <a:br>
              <a:rPr lang="en-US" dirty="0"/>
            </a:br>
            <a:r>
              <a:rPr lang="en-US" dirty="0"/>
              <a:t>	two common operators are the delay and advance operators</a:t>
            </a:r>
          </a:p>
          <a:p>
            <a:endParaRPr lang="en-US" dirty="0"/>
          </a:p>
          <a:p>
            <a:r>
              <a:rPr lang="en-US" dirty="0"/>
              <a:t>If                                                      ,</a:t>
            </a:r>
          </a:p>
          <a:p>
            <a:pPr marL="0" indent="0">
              <a:buNone/>
            </a:pPr>
            <a:r>
              <a:rPr lang="en-US" dirty="0"/>
              <a:t>	then the action of the delay operator </a:t>
            </a:r>
            <a:r>
              <a:rPr lang="en-US" i="1" dirty="0"/>
              <a:t>D</a:t>
            </a:r>
            <a:r>
              <a:rPr lang="en-US" dirty="0"/>
              <a:t> is defined as</a:t>
            </a:r>
          </a:p>
          <a:p>
            <a:endParaRPr lang="en-US" dirty="0"/>
          </a:p>
          <a:p>
            <a:endParaRPr lang="en-US" dirty="0"/>
          </a:p>
          <a:p>
            <a:pPr marL="0" indent="0">
              <a:buNone/>
            </a:pPr>
            <a:r>
              <a:rPr lang="en-US" dirty="0"/>
              <a:t>	and the action of the advance operator </a:t>
            </a:r>
            <a:r>
              <a:rPr lang="en-US" i="1" dirty="0"/>
              <a:t>E</a:t>
            </a:r>
            <a:r>
              <a:rPr lang="en-US" dirty="0"/>
              <a:t> is defined as</a:t>
            </a:r>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Special linear maps and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a:extLst>
              <a:ext uri="{FF2B5EF4-FFF2-40B4-BE49-F238E27FC236}">
                <a16:creationId xmlns:a16="http://schemas.microsoft.com/office/drawing/2014/main" id="{D13DF4A8-480D-4336-9746-B902BAF5F37F}"/>
              </a:ext>
            </a:extLst>
          </p:cNvPr>
          <p:cNvGraphicFramePr>
            <a:graphicFrameLocks noChangeAspect="1"/>
          </p:cNvGraphicFramePr>
          <p:nvPr>
            <p:extLst>
              <p:ext uri="{D42A27DB-BD31-4B8C-83A1-F6EECF244321}">
                <p14:modId xmlns:p14="http://schemas.microsoft.com/office/powerpoint/2010/main" val="1733045442"/>
              </p:ext>
            </p:extLst>
          </p:nvPr>
        </p:nvGraphicFramePr>
        <p:xfrm>
          <a:off x="1187450" y="2732088"/>
          <a:ext cx="3189288" cy="496887"/>
        </p:xfrm>
        <a:graphic>
          <a:graphicData uri="http://schemas.openxmlformats.org/presentationml/2006/ole">
            <mc:AlternateContent xmlns:mc="http://schemas.openxmlformats.org/markup-compatibility/2006">
              <mc:Choice xmlns:v="urn:schemas-microsoft-com:vml" Requires="v">
                <p:oleObj name="Equation" r:id="rId5" imgW="1663560" imgH="253800" progId="Equation.DSMT4">
                  <p:embed/>
                </p:oleObj>
              </mc:Choice>
              <mc:Fallback>
                <p:oleObj name="Equation" r:id="rId5" imgW="1663560" imgH="253800" progId="Equation.DSMT4">
                  <p:embed/>
                  <p:pic>
                    <p:nvPicPr>
                      <p:cNvPr id="10" name="Object 9">
                        <a:extLst>
                          <a:ext uri="{FF2B5EF4-FFF2-40B4-BE49-F238E27FC236}">
                            <a16:creationId xmlns:a16="http://schemas.microsoft.com/office/drawing/2014/main" id="{D13DF4A8-480D-4336-9746-B902BAF5F37F}"/>
                          </a:ext>
                        </a:extLst>
                      </p:cNvPr>
                      <p:cNvPicPr>
                        <a:picLocks noChangeAspect="1" noChangeArrowheads="1"/>
                      </p:cNvPicPr>
                      <p:nvPr/>
                    </p:nvPicPr>
                    <p:blipFill>
                      <a:blip r:embed="rId6"/>
                      <a:srcRect/>
                      <a:stretch>
                        <a:fillRect/>
                      </a:stretch>
                    </p:blipFill>
                    <p:spPr bwMode="auto">
                      <a:xfrm>
                        <a:off x="1187450" y="2732088"/>
                        <a:ext cx="3189288" cy="496887"/>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12E1A94B-ADF7-4152-AA94-E38E35FE3071}"/>
              </a:ext>
            </a:extLst>
          </p:cNvPr>
          <p:cNvGraphicFramePr>
            <a:graphicFrameLocks noChangeAspect="1"/>
          </p:cNvGraphicFramePr>
          <p:nvPr>
            <p:extLst>
              <p:ext uri="{D42A27DB-BD31-4B8C-83A1-F6EECF244321}">
                <p14:modId xmlns:p14="http://schemas.microsoft.com/office/powerpoint/2010/main" val="1307650097"/>
              </p:ext>
            </p:extLst>
          </p:nvPr>
        </p:nvGraphicFramePr>
        <p:xfrm>
          <a:off x="3051175" y="3614737"/>
          <a:ext cx="3041650" cy="496888"/>
        </p:xfrm>
        <a:graphic>
          <a:graphicData uri="http://schemas.openxmlformats.org/presentationml/2006/ole">
            <mc:AlternateContent xmlns:mc="http://schemas.openxmlformats.org/markup-compatibility/2006">
              <mc:Choice xmlns:v="urn:schemas-microsoft-com:vml" Requires="v">
                <p:oleObj name="Equation" r:id="rId7" imgW="1587240" imgH="253800" progId="Equation.DSMT4">
                  <p:embed/>
                </p:oleObj>
              </mc:Choice>
              <mc:Fallback>
                <p:oleObj name="Equation" r:id="rId7" imgW="1587240" imgH="253800" progId="Equation.DSMT4">
                  <p:embed/>
                  <p:pic>
                    <p:nvPicPr>
                      <p:cNvPr id="10" name="Object 9">
                        <a:extLst>
                          <a:ext uri="{FF2B5EF4-FFF2-40B4-BE49-F238E27FC236}">
                            <a16:creationId xmlns:a16="http://schemas.microsoft.com/office/drawing/2014/main" id="{D13DF4A8-480D-4336-9746-B902BAF5F37F}"/>
                          </a:ext>
                        </a:extLst>
                      </p:cNvPr>
                      <p:cNvPicPr>
                        <a:picLocks noChangeAspect="1" noChangeArrowheads="1"/>
                      </p:cNvPicPr>
                      <p:nvPr/>
                    </p:nvPicPr>
                    <p:blipFill>
                      <a:blip r:embed="rId8"/>
                      <a:srcRect/>
                      <a:stretch>
                        <a:fillRect/>
                      </a:stretch>
                    </p:blipFill>
                    <p:spPr bwMode="auto">
                      <a:xfrm>
                        <a:off x="3051175" y="3614737"/>
                        <a:ext cx="3041650" cy="496888"/>
                      </a:xfrm>
                      <a:prstGeom prst="rect">
                        <a:avLst/>
                      </a:prstGeom>
                      <a:noFill/>
                    </p:spPr>
                  </p:pic>
                </p:oleObj>
              </mc:Fallback>
            </mc:AlternateContent>
          </a:graphicData>
        </a:graphic>
      </p:graphicFrame>
      <p:graphicFrame>
        <p:nvGraphicFramePr>
          <p:cNvPr id="12" name="Object 11">
            <a:extLst>
              <a:ext uri="{FF2B5EF4-FFF2-40B4-BE49-F238E27FC236}">
                <a16:creationId xmlns:a16="http://schemas.microsoft.com/office/drawing/2014/main" id="{3CCC2E39-CBCC-412A-9F98-F38DD9EA31E5}"/>
              </a:ext>
            </a:extLst>
          </p:cNvPr>
          <p:cNvGraphicFramePr>
            <a:graphicFrameLocks noChangeAspect="1"/>
          </p:cNvGraphicFramePr>
          <p:nvPr>
            <p:extLst>
              <p:ext uri="{D42A27DB-BD31-4B8C-83A1-F6EECF244321}">
                <p14:modId xmlns:p14="http://schemas.microsoft.com/office/powerpoint/2010/main" val="1846118177"/>
              </p:ext>
            </p:extLst>
          </p:nvPr>
        </p:nvGraphicFramePr>
        <p:xfrm>
          <a:off x="3051175" y="4870450"/>
          <a:ext cx="3357562" cy="496888"/>
        </p:xfrm>
        <a:graphic>
          <a:graphicData uri="http://schemas.openxmlformats.org/presentationml/2006/ole">
            <mc:AlternateContent xmlns:mc="http://schemas.openxmlformats.org/markup-compatibility/2006">
              <mc:Choice xmlns:v="urn:schemas-microsoft-com:vml" Requires="v">
                <p:oleObj name="Equation" r:id="rId9" imgW="1752480" imgH="253800" progId="Equation.DSMT4">
                  <p:embed/>
                </p:oleObj>
              </mc:Choice>
              <mc:Fallback>
                <p:oleObj name="Equation" r:id="rId9" imgW="1752480" imgH="253800" progId="Equation.DSMT4">
                  <p:embed/>
                  <p:pic>
                    <p:nvPicPr>
                      <p:cNvPr id="11" name="Object 10">
                        <a:extLst>
                          <a:ext uri="{FF2B5EF4-FFF2-40B4-BE49-F238E27FC236}">
                            <a16:creationId xmlns:a16="http://schemas.microsoft.com/office/drawing/2014/main" id="{12E1A94B-ADF7-4152-AA94-E38E35FE3071}"/>
                          </a:ext>
                        </a:extLst>
                      </p:cNvPr>
                      <p:cNvPicPr>
                        <a:picLocks noChangeAspect="1" noChangeArrowheads="1"/>
                      </p:cNvPicPr>
                      <p:nvPr/>
                    </p:nvPicPr>
                    <p:blipFill>
                      <a:blip r:embed="rId10"/>
                      <a:srcRect/>
                      <a:stretch>
                        <a:fillRect/>
                      </a:stretch>
                    </p:blipFill>
                    <p:spPr bwMode="auto">
                      <a:xfrm>
                        <a:off x="3051175" y="4870450"/>
                        <a:ext cx="3357562" cy="496888"/>
                      </a:xfrm>
                      <a:prstGeom prst="rect">
                        <a:avLst/>
                      </a:prstGeom>
                      <a:noFill/>
                    </p:spPr>
                  </p:pic>
                </p:oleObj>
              </mc:Fallback>
            </mc:AlternateContent>
          </a:graphicData>
        </a:graphic>
      </p:graphicFrame>
      <p:pic>
        <p:nvPicPr>
          <p:cNvPr id="7" name="Audio 6">
            <a:hlinkClick r:id="" action="ppaction://media"/>
            <a:extLst>
              <a:ext uri="{FF2B5EF4-FFF2-40B4-BE49-F238E27FC236}">
                <a16:creationId xmlns:a16="http://schemas.microsoft.com/office/drawing/2014/main" id="{470D150C-D323-45AF-9A93-AB7D7FF80AC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97631096"/>
      </p:ext>
    </p:extLst>
  </p:cSld>
  <p:clrMapOvr>
    <a:masterClrMapping/>
  </p:clrMapOvr>
  <mc:AlternateContent xmlns:mc="http://schemas.openxmlformats.org/markup-compatibility/2006" xmlns:p14="http://schemas.microsoft.com/office/powerpoint/2010/main">
    <mc:Choice Requires="p14">
      <p:transition spd="slow" p14:dur="2000" advTm="73658"/>
    </mc:Choice>
    <mc:Fallback xmlns="">
      <p:transition spd="slow" advTm="73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Are aware of some of the more common linear maps and operators</a:t>
            </a:r>
          </a:p>
          <a:p>
            <a:pPr lvl="1"/>
            <a:r>
              <a:rPr lang="en-US" dirty="0"/>
              <a:t>Know the delay and advance operators for discrete-time signals</a:t>
            </a:r>
          </a:p>
        </p:txBody>
      </p:sp>
      <p:sp>
        <p:nvSpPr>
          <p:cNvPr id="4" name="Footer Placeholder 3"/>
          <p:cNvSpPr>
            <a:spLocks noGrp="1"/>
          </p:cNvSpPr>
          <p:nvPr>
            <p:ph type="ftr" sz="quarter" idx="11"/>
          </p:nvPr>
        </p:nvSpPr>
        <p:spPr/>
        <p:txBody>
          <a:bodyPr/>
          <a:lstStyle/>
          <a:p>
            <a:r>
              <a:rPr lang="en-US"/>
              <a:t>Special linear maps and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10" name="Audio 9">
            <a:hlinkClick r:id="" action="ppaction://media"/>
            <a:extLst>
              <a:ext uri="{FF2B5EF4-FFF2-40B4-BE49-F238E27FC236}">
                <a16:creationId xmlns:a16="http://schemas.microsoft.com/office/drawing/2014/main" id="{166608BB-BFCA-400E-85AF-270882432B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31303"/>
    </mc:Choice>
    <mc:Fallback xmlns="">
      <p:transition spd="slow" advTm="31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https://en.wikipedia.org/wiki/Identity_function</a:t>
            </a:r>
          </a:p>
          <a:p>
            <a:pPr marL="0" indent="0">
              <a:buNone/>
            </a:pPr>
            <a:r>
              <a:rPr lang="en-US" dirty="0"/>
              <a:t>[2]	https://en.wikipedia.org/wiki/Zero_matrix</a:t>
            </a:r>
          </a:p>
          <a:p>
            <a:pPr marL="0" indent="0">
              <a:buNone/>
            </a:pPr>
            <a:r>
              <a:rPr lang="en-US" dirty="0"/>
              <a:t>[3]	https://en.wikipedia.org/wiki/Diagonal_matrix</a:t>
            </a:r>
          </a:p>
          <a:p>
            <a:pPr marL="0" indent="0">
              <a:buNone/>
            </a:pPr>
            <a:r>
              <a:rPr lang="en-US" dirty="0"/>
              <a:t>[4]	https://en.wikipedia.org/wiki/Tridiagonal_matrix</a:t>
            </a:r>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Special linear maps and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Special linear maps and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Special linear maps and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14</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Special linear maps and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Define a number of special linear maps and operators</a:t>
            </a:r>
          </a:p>
          <a:p>
            <a:pPr lvl="2"/>
            <a:r>
              <a:rPr lang="en-US" dirty="0"/>
              <a:t>The zero map</a:t>
            </a:r>
          </a:p>
          <a:p>
            <a:pPr lvl="2"/>
            <a:r>
              <a:rPr lang="en-US" dirty="0"/>
              <a:t>The identity operator</a:t>
            </a:r>
          </a:p>
          <a:p>
            <a:pPr lvl="2"/>
            <a:r>
              <a:rPr lang="en-US" dirty="0"/>
              <a:t>Diagonal maps</a:t>
            </a:r>
          </a:p>
          <a:p>
            <a:pPr lvl="2"/>
            <a:r>
              <a:rPr lang="en-US" dirty="0"/>
              <a:t>Super-diagonal maps</a:t>
            </a:r>
          </a:p>
          <a:p>
            <a:pPr lvl="2"/>
            <a:r>
              <a:rPr lang="en-US" dirty="0"/>
              <a:t>Sub-diagonal maps</a:t>
            </a:r>
          </a:p>
          <a:p>
            <a:pPr lvl="2"/>
            <a:r>
              <a:rPr lang="en-US" dirty="0"/>
              <a:t>Tri-diagonal maps</a:t>
            </a:r>
          </a:p>
          <a:p>
            <a:pPr lvl="1"/>
            <a:r>
              <a:rPr lang="en-US" dirty="0"/>
              <a:t>Also introduce the delay and advance operators for discrete-time signals</a:t>
            </a:r>
          </a:p>
        </p:txBody>
      </p:sp>
      <p:sp>
        <p:nvSpPr>
          <p:cNvPr id="4" name="Footer Placeholder 3"/>
          <p:cNvSpPr>
            <a:spLocks noGrp="1"/>
          </p:cNvSpPr>
          <p:nvPr>
            <p:ph type="ftr" sz="quarter" idx="11"/>
          </p:nvPr>
        </p:nvSpPr>
        <p:spPr/>
        <p:txBody>
          <a:bodyPr/>
          <a:lstStyle/>
          <a:p>
            <a:r>
              <a:rPr lang="en-US"/>
              <a:t>Special linear maps and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8" name="Audio 7">
            <a:hlinkClick r:id="" action="ppaction://media"/>
            <a:extLst>
              <a:ext uri="{FF2B5EF4-FFF2-40B4-BE49-F238E27FC236}">
                <a16:creationId xmlns:a16="http://schemas.microsoft.com/office/drawing/2014/main" id="{8FA39EEC-9AA5-4879-97E4-00653AF6A4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22276"/>
    </mc:Choice>
    <mc:Fallback xmlns="">
      <p:transition spd="slow" advTm="22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zero map and operator</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The zero map </a:t>
            </a:r>
            <a:r>
              <a:rPr lang="en-US" i="1" dirty="0">
                <a:latin typeface="Times New Roman" panose="02020603050405020304" pitchFamily="18" charset="0"/>
              </a:rPr>
              <a:t>O</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maps every vector in </a:t>
            </a:r>
            <a:r>
              <a:rPr lang="en-US" b="1" dirty="0">
                <a:latin typeface="Edwardian Script ITC" panose="030303020407070D0804" pitchFamily="66" charset="0"/>
              </a:rPr>
              <a:t>U</a:t>
            </a:r>
            <a:r>
              <a:rPr lang="en-US" dirty="0"/>
              <a:t>   onto the zero vector </a:t>
            </a:r>
            <a:r>
              <a:rPr lang="en-US" b="1" dirty="0">
                <a:latin typeface="Times New Roman" panose="02020603050405020304" pitchFamily="18" charset="0"/>
              </a:rPr>
              <a:t>0</a:t>
            </a:r>
            <a:r>
              <a:rPr lang="en-US" b="1" baseline="-25000" dirty="0">
                <a:latin typeface="Edwardian Script ITC" panose="030303020407070D0804" pitchFamily="66" charset="0"/>
              </a:rPr>
              <a:t>V</a:t>
            </a:r>
            <a:r>
              <a:rPr lang="en-US" dirty="0"/>
              <a:t>   in </a:t>
            </a:r>
            <a:r>
              <a:rPr lang="en-US" b="1" dirty="0">
                <a:latin typeface="Edwardian Script ITC" panose="030303020407070D0804" pitchFamily="66" charset="0"/>
              </a:rPr>
              <a:t>V</a:t>
            </a:r>
            <a:endParaRPr lang="en-US" dirty="0"/>
          </a:p>
          <a:p>
            <a:pPr marL="0" indent="0">
              <a:buNone/>
            </a:pPr>
            <a:r>
              <a:rPr lang="en-US" dirty="0"/>
              <a:t>Theorem</a:t>
            </a:r>
          </a:p>
          <a:p>
            <a:pPr marL="0" indent="0">
              <a:buNone/>
            </a:pPr>
            <a:r>
              <a:rPr lang="en-US" dirty="0"/>
              <a:t>	The zero map is linear.</a:t>
            </a:r>
          </a:p>
          <a:p>
            <a:pPr marL="0" indent="0">
              <a:buNone/>
            </a:pPr>
            <a:endParaRPr lang="en-US" dirty="0">
              <a:latin typeface="Times New Roman" panose="02020603050405020304" pitchFamily="18" charset="0"/>
            </a:endParaRPr>
          </a:p>
          <a:p>
            <a:pPr marL="0" indent="0">
              <a:buNone/>
            </a:pPr>
            <a:r>
              <a:rPr lang="en-US" dirty="0"/>
              <a:t>Proof:</a:t>
            </a:r>
          </a:p>
          <a:p>
            <a:pPr marL="0" indent="0">
              <a:buNone/>
            </a:pPr>
            <a:r>
              <a:rPr lang="en-US" dirty="0">
                <a:latin typeface="Times New Roman" panose="02020603050405020304" pitchFamily="18" charset="0"/>
              </a:rPr>
              <a:t>	</a:t>
            </a:r>
            <a:r>
              <a:rPr lang="en-US" i="1" dirty="0">
                <a:latin typeface="Times New Roman" panose="02020603050405020304" pitchFamily="18" charset="0"/>
              </a:rPr>
              <a:t>O</a:t>
            </a:r>
            <a:r>
              <a:rPr lang="en-US" dirty="0">
                <a:latin typeface="Times New Roman" panose="02020603050405020304" pitchFamily="18" charset="0"/>
              </a:rPr>
              <a:t>(</a:t>
            </a:r>
            <a:r>
              <a:rPr lang="en-US" i="1" dirty="0">
                <a:latin typeface="Symbol" panose="05050102010706020507" pitchFamily="18" charset="2"/>
              </a:rPr>
              <a:t>a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b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a:t>
            </a:r>
            <a:r>
              <a:rPr lang="en-US" b="1" dirty="0">
                <a:latin typeface="Times New Roman" panose="02020603050405020304" pitchFamily="18" charset="0"/>
              </a:rPr>
              <a:t>0</a:t>
            </a:r>
            <a:r>
              <a:rPr lang="en-US" b="1" baseline="-25000" dirty="0">
                <a:latin typeface="Edwardian Script ITC" panose="030303020407070D0804" pitchFamily="66" charset="0"/>
              </a:rPr>
              <a:t>V</a:t>
            </a:r>
          </a:p>
          <a:p>
            <a:pPr marL="0" indent="0">
              <a:buNone/>
            </a:pPr>
            <a:r>
              <a:rPr lang="en-US" b="1" i="1" dirty="0">
                <a:latin typeface="Times New Roman" panose="02020603050405020304" pitchFamily="18" charset="0"/>
              </a:rPr>
              <a:t>	</a:t>
            </a:r>
            <a:r>
              <a:rPr lang="en-US" i="1" dirty="0">
                <a:latin typeface="Symbol" panose="05050102010706020507" pitchFamily="18" charset="2"/>
              </a:rPr>
              <a:t>a </a:t>
            </a:r>
            <a:r>
              <a:rPr lang="en-US" i="1" dirty="0">
                <a:latin typeface="Times New Roman" panose="02020603050405020304" pitchFamily="18" charset="0"/>
              </a:rPr>
              <a:t>O</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b </a:t>
            </a:r>
            <a:r>
              <a:rPr lang="en-US" i="1" dirty="0">
                <a:latin typeface="Times New Roman" panose="02020603050405020304" pitchFamily="18" charset="0"/>
              </a:rPr>
              <a:t>O</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a:t>
            </a:r>
            <a:r>
              <a:rPr lang="en-US" i="1" dirty="0">
                <a:latin typeface="Symbol" panose="05050102010706020507" pitchFamily="18" charset="2"/>
              </a:rPr>
              <a:t>a </a:t>
            </a:r>
            <a:r>
              <a:rPr lang="en-US" b="1" dirty="0">
                <a:latin typeface="Times New Roman" panose="02020603050405020304" pitchFamily="18" charset="0"/>
              </a:rPr>
              <a:t>0</a:t>
            </a:r>
            <a:r>
              <a:rPr lang="en-US" b="1" baseline="-25000" dirty="0">
                <a:latin typeface="Edwardian Script ITC" panose="030303020407070D0804" pitchFamily="66" charset="0"/>
              </a:rPr>
              <a:t>V</a:t>
            </a:r>
            <a:r>
              <a:rPr lang="en-US" dirty="0">
                <a:latin typeface="Times New Roman" panose="02020603050405020304" pitchFamily="18" charset="0"/>
              </a:rPr>
              <a:t>  + </a:t>
            </a:r>
            <a:r>
              <a:rPr lang="en-US" i="1" dirty="0">
                <a:latin typeface="Symbol" panose="05050102010706020507" pitchFamily="18" charset="2"/>
              </a:rPr>
              <a:t>b </a:t>
            </a:r>
            <a:r>
              <a:rPr lang="en-US" b="1" dirty="0">
                <a:latin typeface="Times New Roman" panose="02020603050405020304" pitchFamily="18" charset="0"/>
              </a:rPr>
              <a:t>0</a:t>
            </a:r>
            <a:r>
              <a:rPr lang="en-US" b="1" baseline="-25000" dirty="0">
                <a:latin typeface="Edwardian Script ITC" panose="030303020407070D0804" pitchFamily="66" charset="0"/>
              </a:rPr>
              <a:t>V</a:t>
            </a:r>
            <a:r>
              <a:rPr lang="en-US" dirty="0">
                <a:latin typeface="Times New Roman" panose="02020603050405020304" pitchFamily="18" charset="0"/>
              </a:rPr>
              <a:t>   = </a:t>
            </a:r>
            <a:r>
              <a:rPr lang="en-US" b="1" dirty="0">
                <a:latin typeface="Times New Roman" panose="02020603050405020304" pitchFamily="18" charset="0"/>
              </a:rPr>
              <a:t>0</a:t>
            </a:r>
            <a:r>
              <a:rPr lang="en-US" b="1" baseline="-25000" dirty="0">
                <a:latin typeface="Edwardian Script ITC" panose="030303020407070D0804" pitchFamily="66" charset="0"/>
              </a:rPr>
              <a:t>V</a:t>
            </a:r>
            <a:endParaRPr lang="en-US" b="1" dirty="0">
              <a:latin typeface="Edwardian Script ITC" panose="030303020407070D0804" pitchFamily="66" charset="0"/>
            </a:endParaRPr>
          </a:p>
          <a:p>
            <a:pPr marL="0" indent="0">
              <a:buNone/>
            </a:pPr>
            <a:r>
              <a:rPr lang="en-US" b="1" dirty="0">
                <a:latin typeface="Edwardian Script ITC" panose="030303020407070D0804" pitchFamily="66" charset="0"/>
              </a:rPr>
              <a:t>	</a:t>
            </a:r>
            <a:r>
              <a:rPr lang="en-US" dirty="0"/>
              <a:t>Since these are equal, this map is linear. ▮</a:t>
            </a:r>
            <a:endParaRPr lang="en-US" dirty="0">
              <a:latin typeface="Edwardian Script ITC" panose="030303020407070D0804" pitchFamily="66" charset="0"/>
            </a:endParaRPr>
          </a:p>
          <a:p>
            <a:pPr lvl="0"/>
            <a:endParaRPr lang="en-US" dirty="0">
              <a:solidFill>
                <a:prstClr val="white"/>
              </a:solidFill>
            </a:endParaRPr>
          </a:p>
          <a:p>
            <a:pPr lvl="0"/>
            <a:r>
              <a:rPr lang="en-US" dirty="0">
                <a:solidFill>
                  <a:prstClr val="white"/>
                </a:solidFill>
              </a:rPr>
              <a:t>The zero map </a:t>
            </a:r>
            <a:r>
              <a:rPr lang="en-US" i="1" dirty="0">
                <a:solidFill>
                  <a:prstClr val="white"/>
                </a:solidFill>
                <a:latin typeface="Times New Roman" panose="02020603050405020304" pitchFamily="18" charset="0"/>
              </a:rPr>
              <a:t>O</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F</a:t>
            </a:r>
            <a:r>
              <a:rPr lang="en-US" i="1" baseline="30000"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 → </a:t>
            </a:r>
            <a:r>
              <a:rPr lang="en-US" b="1" dirty="0">
                <a:solidFill>
                  <a:prstClr val="white"/>
                </a:solidFill>
                <a:latin typeface="Times New Roman" panose="02020603050405020304" pitchFamily="18" charset="0"/>
              </a:rPr>
              <a:t>F</a:t>
            </a:r>
            <a:r>
              <a:rPr lang="en-US" i="1" baseline="30000" dirty="0">
                <a:solidFill>
                  <a:prstClr val="white"/>
                </a:solidFill>
                <a:latin typeface="Times New Roman" panose="02020603050405020304" pitchFamily="18" charset="0"/>
              </a:rPr>
              <a:t>m</a:t>
            </a:r>
            <a:r>
              <a:rPr lang="en-US" b="1" dirty="0">
                <a:solidFill>
                  <a:prstClr val="white"/>
                </a:solidFill>
              </a:rPr>
              <a:t> </a:t>
            </a:r>
            <a:r>
              <a:rPr lang="en-US" dirty="0">
                <a:solidFill>
                  <a:prstClr val="white"/>
                </a:solidFill>
              </a:rPr>
              <a:t>is represented by an </a:t>
            </a:r>
            <a:r>
              <a:rPr lang="en-US" i="1" dirty="0">
                <a:solidFill>
                  <a:prstClr val="white"/>
                </a:solidFill>
                <a:latin typeface="Times New Roman" panose="02020603050405020304" pitchFamily="18" charset="0"/>
              </a:rPr>
              <a:t>m</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n</a:t>
            </a:r>
            <a:r>
              <a:rPr lang="en-US" dirty="0">
                <a:solidFill>
                  <a:prstClr val="white"/>
                </a:solidFill>
              </a:rPr>
              <a:t> matrix of all zeros, and is often denoted </a:t>
            </a:r>
            <a:r>
              <a:rPr lang="en-US" i="1" dirty="0" err="1">
                <a:solidFill>
                  <a:prstClr val="white"/>
                </a:solidFill>
                <a:latin typeface="Times New Roman" panose="02020603050405020304" pitchFamily="18" charset="0"/>
              </a:rPr>
              <a:t>O</a:t>
            </a:r>
            <a:r>
              <a:rPr lang="en-US" i="1" baseline="-25000" dirty="0" err="1">
                <a:solidFill>
                  <a:prstClr val="white"/>
                </a:solidFill>
                <a:latin typeface="Times New Roman" panose="02020603050405020304" pitchFamily="18" charset="0"/>
              </a:rPr>
              <a:t>m</a:t>
            </a:r>
            <a:r>
              <a:rPr lang="en-US" baseline="-25000" dirty="0" err="1">
                <a:solidFill>
                  <a:prstClr val="white"/>
                </a:solidFill>
                <a:latin typeface="Times New Roman" panose="02020603050405020304" pitchFamily="18" charset="0"/>
              </a:rPr>
              <a:t>,</a:t>
            </a:r>
            <a:r>
              <a:rPr lang="en-US" i="1" baseline="-25000" dirty="0" err="1">
                <a:solidFill>
                  <a:prstClr val="white"/>
                </a:solidFill>
                <a:latin typeface="Times New Roman" panose="02020603050405020304" pitchFamily="18" charset="0"/>
              </a:rPr>
              <a:t>n</a:t>
            </a:r>
            <a:endParaRPr lang="en-US" dirty="0">
              <a:solidFill>
                <a:prstClr val="white"/>
              </a:solidFill>
              <a:latin typeface="Times New Roman" panose="02020603050405020304" pitchFamily="18" charset="0"/>
            </a:endParaRPr>
          </a:p>
          <a:p>
            <a:pPr marL="0" indent="0">
              <a:buNone/>
            </a:pPr>
            <a:endParaRPr lang="en-US" b="1" dirty="0">
              <a:latin typeface="Edwardian Script ITC" panose="030303020407070D0804" pitchFamily="66" charset="0"/>
            </a:endParaRPr>
          </a:p>
        </p:txBody>
      </p:sp>
      <p:sp>
        <p:nvSpPr>
          <p:cNvPr id="4" name="Footer Placeholder 3"/>
          <p:cNvSpPr>
            <a:spLocks noGrp="1"/>
          </p:cNvSpPr>
          <p:nvPr>
            <p:ph type="ftr" sz="quarter" idx="11"/>
          </p:nvPr>
        </p:nvSpPr>
        <p:spPr/>
        <p:txBody>
          <a:bodyPr/>
          <a:lstStyle/>
          <a:p>
            <a:r>
              <a:rPr lang="en-US"/>
              <a:t>Special linear maps and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0067FB1C-9FDD-4060-93E7-DBD9E63F6F1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75634384"/>
      </p:ext>
    </p:extLst>
  </p:cSld>
  <p:clrMapOvr>
    <a:masterClrMapping/>
  </p:clrMapOvr>
  <mc:AlternateContent xmlns:mc="http://schemas.openxmlformats.org/markup-compatibility/2006" xmlns:p14="http://schemas.microsoft.com/office/powerpoint/2010/main">
    <mc:Choice Requires="p14">
      <p:transition spd="slow" p14:dur="2000" advTm="75724"/>
    </mc:Choice>
    <mc:Fallback xmlns="">
      <p:transition spd="slow" advTm="75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identity operator</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The identity operator </a:t>
            </a:r>
            <a:r>
              <a:rPr lang="en-US" i="1" dirty="0">
                <a:latin typeface="Times New Roman" panose="02020603050405020304" pitchFamily="18" charset="0"/>
              </a:rPr>
              <a:t>I</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U</a:t>
            </a:r>
            <a:r>
              <a:rPr lang="en-US" dirty="0"/>
              <a:t>    maps every vector in </a:t>
            </a:r>
            <a:r>
              <a:rPr lang="en-US" b="1" dirty="0">
                <a:latin typeface="Edwardian Script ITC" panose="030303020407070D0804" pitchFamily="66" charset="0"/>
              </a:rPr>
              <a:t>U</a:t>
            </a:r>
            <a:r>
              <a:rPr lang="en-US" dirty="0"/>
              <a:t>   onto itself.</a:t>
            </a:r>
          </a:p>
          <a:p>
            <a:pPr marL="0" indent="0">
              <a:buNone/>
            </a:pPr>
            <a:r>
              <a:rPr lang="en-US" dirty="0"/>
              <a:t>Theorem</a:t>
            </a:r>
          </a:p>
          <a:p>
            <a:pPr marL="0" indent="0">
              <a:buNone/>
            </a:pPr>
            <a:r>
              <a:rPr lang="en-US" dirty="0"/>
              <a:t>	The identity operator is linear.</a:t>
            </a:r>
          </a:p>
          <a:p>
            <a:pPr marL="0" indent="0">
              <a:buNone/>
            </a:pPr>
            <a:endParaRPr lang="en-US" dirty="0">
              <a:latin typeface="Times New Roman" panose="02020603050405020304" pitchFamily="18" charset="0"/>
            </a:endParaRPr>
          </a:p>
          <a:p>
            <a:pPr marL="0" indent="0">
              <a:buNone/>
            </a:pPr>
            <a:r>
              <a:rPr lang="en-US" dirty="0"/>
              <a:t>Proof:</a:t>
            </a:r>
          </a:p>
          <a:p>
            <a:pPr marL="0" indent="0">
              <a:buNone/>
            </a:pPr>
            <a:r>
              <a:rPr lang="en-US" dirty="0">
                <a:latin typeface="Times New Roman" panose="02020603050405020304" pitchFamily="18" charset="0"/>
              </a:rPr>
              <a:t>	</a:t>
            </a:r>
            <a:r>
              <a:rPr lang="en-US" i="1" dirty="0">
                <a:latin typeface="Times New Roman" panose="02020603050405020304" pitchFamily="18" charset="0"/>
              </a:rPr>
              <a:t>I</a:t>
            </a:r>
            <a:r>
              <a:rPr lang="en-US" dirty="0">
                <a:latin typeface="Times New Roman" panose="02020603050405020304" pitchFamily="18" charset="0"/>
              </a:rPr>
              <a:t>(</a:t>
            </a:r>
            <a:r>
              <a:rPr lang="en-US" i="1" dirty="0">
                <a:latin typeface="Symbol" panose="05050102010706020507" pitchFamily="18" charset="2"/>
              </a:rPr>
              <a:t>a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b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a:t>
            </a:r>
            <a:r>
              <a:rPr lang="en-US" i="1" dirty="0">
                <a:latin typeface="Symbol" panose="05050102010706020507" pitchFamily="18" charset="2"/>
              </a:rPr>
              <a:t>a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b </a:t>
            </a:r>
            <a:r>
              <a:rPr lang="en-US" b="1" dirty="0">
                <a:latin typeface="Times New Roman" panose="02020603050405020304" pitchFamily="18" charset="0"/>
              </a:rPr>
              <a:t>u</a:t>
            </a:r>
            <a:r>
              <a:rPr lang="en-US" baseline="-25000" dirty="0">
                <a:latin typeface="Times New Roman" panose="02020603050405020304" pitchFamily="18" charset="0"/>
              </a:rPr>
              <a:t>2</a:t>
            </a:r>
            <a:endParaRPr lang="en-US" b="1" baseline="-25000" dirty="0">
              <a:latin typeface="Edwardian Script ITC" panose="030303020407070D0804" pitchFamily="66" charset="0"/>
            </a:endParaRPr>
          </a:p>
          <a:p>
            <a:pPr marL="0" indent="0">
              <a:buNone/>
            </a:pPr>
            <a:r>
              <a:rPr lang="en-US" b="1" i="1" dirty="0">
                <a:latin typeface="Times New Roman" panose="02020603050405020304" pitchFamily="18" charset="0"/>
              </a:rPr>
              <a:t>	</a:t>
            </a:r>
            <a:r>
              <a:rPr lang="en-US" i="1" dirty="0">
                <a:latin typeface="Symbol" panose="05050102010706020507" pitchFamily="18" charset="2"/>
              </a:rPr>
              <a:t>a </a:t>
            </a:r>
            <a:r>
              <a:rPr lang="en-US" i="1" dirty="0">
                <a:latin typeface="Times New Roman" panose="02020603050405020304" pitchFamily="18" charset="0"/>
              </a:rPr>
              <a:t>I</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b </a:t>
            </a:r>
            <a:r>
              <a:rPr lang="en-US" i="1" dirty="0">
                <a:latin typeface="Times New Roman" panose="02020603050405020304" pitchFamily="18" charset="0"/>
              </a:rPr>
              <a:t>I</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a:t>
            </a:r>
            <a:r>
              <a:rPr lang="en-US" i="1" dirty="0">
                <a:latin typeface="Symbol" panose="05050102010706020507" pitchFamily="18" charset="2"/>
              </a:rPr>
              <a:t>a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b </a:t>
            </a:r>
            <a:r>
              <a:rPr lang="en-US" b="1" dirty="0">
                <a:latin typeface="Times New Roman" panose="02020603050405020304" pitchFamily="18" charset="0"/>
              </a:rPr>
              <a:t>u</a:t>
            </a:r>
            <a:r>
              <a:rPr lang="en-US" baseline="-25000" dirty="0">
                <a:latin typeface="Times New Roman" panose="02020603050405020304" pitchFamily="18" charset="0"/>
              </a:rPr>
              <a:t>2</a:t>
            </a:r>
            <a:endParaRPr lang="en-US" b="1" dirty="0">
              <a:latin typeface="Edwardian Script ITC" panose="030303020407070D0804" pitchFamily="66" charset="0"/>
            </a:endParaRPr>
          </a:p>
          <a:p>
            <a:pPr marL="0" indent="0">
              <a:buNone/>
            </a:pPr>
            <a:r>
              <a:rPr lang="en-US" b="1" dirty="0">
                <a:latin typeface="Edwardian Script ITC" panose="030303020407070D0804" pitchFamily="66" charset="0"/>
              </a:rPr>
              <a:t>	</a:t>
            </a:r>
            <a:r>
              <a:rPr lang="en-US" dirty="0"/>
              <a:t>Since these are equal, this operator is linear. ▮</a:t>
            </a:r>
            <a:endParaRPr lang="en-US" dirty="0">
              <a:latin typeface="Edwardian Script ITC" panose="030303020407070D0804" pitchFamily="66" charset="0"/>
            </a:endParaRPr>
          </a:p>
          <a:p>
            <a:pPr lvl="0"/>
            <a:endParaRPr lang="en-US" dirty="0">
              <a:solidFill>
                <a:prstClr val="white"/>
              </a:solidFill>
            </a:endParaRPr>
          </a:p>
          <a:p>
            <a:pPr marL="0" indent="0">
              <a:buNone/>
            </a:pPr>
            <a:endParaRPr lang="en-US" b="1" dirty="0">
              <a:latin typeface="Edwardian Script ITC" panose="030303020407070D0804" pitchFamily="66" charset="0"/>
            </a:endParaRPr>
          </a:p>
        </p:txBody>
      </p:sp>
      <p:sp>
        <p:nvSpPr>
          <p:cNvPr id="4" name="Footer Placeholder 3"/>
          <p:cNvSpPr>
            <a:spLocks noGrp="1"/>
          </p:cNvSpPr>
          <p:nvPr>
            <p:ph type="ftr" sz="quarter" idx="11"/>
          </p:nvPr>
        </p:nvSpPr>
        <p:spPr/>
        <p:txBody>
          <a:bodyPr/>
          <a:lstStyle/>
          <a:p>
            <a:r>
              <a:rPr lang="en-US"/>
              <a:t>Special linear maps and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098FFA54-9ACD-4F92-910C-4EDB5913B4D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67002510"/>
      </p:ext>
    </p:extLst>
  </p:cSld>
  <p:clrMapOvr>
    <a:masterClrMapping/>
  </p:clrMapOvr>
  <mc:AlternateContent xmlns:mc="http://schemas.openxmlformats.org/markup-compatibility/2006" xmlns:p14="http://schemas.microsoft.com/office/powerpoint/2010/main">
    <mc:Choice Requires="p14">
      <p:transition spd="slow" p14:dur="2000" advTm="44519"/>
    </mc:Choice>
    <mc:Fallback xmlns="">
      <p:transition spd="slow" advTm="44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identity operator</a:t>
            </a:r>
            <a:endParaRPr lang="en-CA" dirty="0"/>
          </a:p>
        </p:txBody>
      </p:sp>
      <p:sp>
        <p:nvSpPr>
          <p:cNvPr id="3" name="Content Placeholder 2"/>
          <p:cNvSpPr>
            <a:spLocks noGrp="1"/>
          </p:cNvSpPr>
          <p:nvPr>
            <p:ph idx="1"/>
          </p:nvPr>
        </p:nvSpPr>
        <p:spPr>
          <a:xfrm>
            <a:off x="457199" y="1600200"/>
            <a:ext cx="8399417" cy="4525963"/>
          </a:xfrm>
        </p:spPr>
        <p:txBody>
          <a:bodyPr/>
          <a:lstStyle/>
          <a:p>
            <a:pPr lvl="0"/>
            <a:r>
              <a:rPr lang="en-US" dirty="0">
                <a:solidFill>
                  <a:prstClr val="white"/>
                </a:solidFill>
              </a:rPr>
              <a:t>The identity operator </a:t>
            </a:r>
            <a:r>
              <a:rPr lang="en-US" i="1" dirty="0">
                <a:solidFill>
                  <a:prstClr val="white"/>
                </a:solidFill>
                <a:latin typeface="Times New Roman" panose="02020603050405020304" pitchFamily="18" charset="0"/>
              </a:rPr>
              <a:t>I</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F</a:t>
            </a:r>
            <a:r>
              <a:rPr lang="en-US" i="1" baseline="30000"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 → </a:t>
            </a:r>
            <a:r>
              <a:rPr lang="en-US" b="1" dirty="0" err="1">
                <a:solidFill>
                  <a:prstClr val="white"/>
                </a:solidFill>
                <a:latin typeface="Times New Roman" panose="02020603050405020304" pitchFamily="18" charset="0"/>
              </a:rPr>
              <a:t>F</a:t>
            </a:r>
            <a:r>
              <a:rPr lang="en-US" i="1" baseline="30000" dirty="0" err="1">
                <a:solidFill>
                  <a:prstClr val="white"/>
                </a:solidFill>
                <a:latin typeface="Times New Roman" panose="02020603050405020304" pitchFamily="18" charset="0"/>
              </a:rPr>
              <a:t>n</a:t>
            </a:r>
            <a:r>
              <a:rPr lang="en-US" b="1" dirty="0">
                <a:solidFill>
                  <a:prstClr val="white"/>
                </a:solidFill>
              </a:rPr>
              <a:t> </a:t>
            </a:r>
            <a:r>
              <a:rPr lang="en-US" dirty="0">
                <a:solidFill>
                  <a:prstClr val="white"/>
                </a:solidFill>
              </a:rPr>
              <a:t>is represented by an </a:t>
            </a:r>
            <a:r>
              <a:rPr lang="en-US" i="1"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n</a:t>
            </a:r>
            <a:r>
              <a:rPr lang="en-US" dirty="0">
                <a:solidFill>
                  <a:prstClr val="white"/>
                </a:solidFill>
              </a:rPr>
              <a:t> matrix of all zeros except for all ones on the diagonal, and is denoted </a:t>
            </a:r>
            <a:r>
              <a:rPr lang="en-US" i="1" dirty="0">
                <a:solidFill>
                  <a:prstClr val="white"/>
                </a:solidFill>
                <a:latin typeface="Times New Roman" panose="02020603050405020304" pitchFamily="18" charset="0"/>
              </a:rPr>
              <a:t>I</a:t>
            </a:r>
            <a:r>
              <a:rPr lang="en-US" i="1" baseline="-25000" dirty="0">
                <a:solidFill>
                  <a:prstClr val="white"/>
                </a:solidFill>
                <a:latin typeface="Times New Roman" panose="02020603050405020304" pitchFamily="18" charset="0"/>
              </a:rPr>
              <a:t>n</a:t>
            </a:r>
            <a:endParaRPr lang="en-US" dirty="0">
              <a:solidFill>
                <a:prstClr val="white"/>
              </a:solidFill>
            </a:endParaRPr>
          </a:p>
          <a:p>
            <a:pPr lvl="0"/>
            <a:r>
              <a:rPr lang="en-US" dirty="0">
                <a:solidFill>
                  <a:prstClr val="white"/>
                </a:solidFill>
              </a:rPr>
              <a:t>For example, </a:t>
            </a:r>
          </a:p>
          <a:p>
            <a:pPr lvl="0"/>
            <a:endParaRPr lang="en-US" i="1" dirty="0">
              <a:solidFill>
                <a:prstClr val="white"/>
              </a:solidFill>
              <a:latin typeface="Times New Roman" panose="02020603050405020304" pitchFamily="18" charset="0"/>
            </a:endParaRPr>
          </a:p>
          <a:p>
            <a:pPr lvl="0"/>
            <a:endParaRPr lang="en-US" i="1" dirty="0">
              <a:solidFill>
                <a:prstClr val="white"/>
              </a:solidFill>
              <a:latin typeface="Times New Roman" panose="02020603050405020304" pitchFamily="18" charset="0"/>
            </a:endParaRPr>
          </a:p>
          <a:p>
            <a:pPr lvl="0"/>
            <a:endParaRPr lang="en-US" i="1" dirty="0">
              <a:solidFill>
                <a:prstClr val="white"/>
              </a:solidFill>
              <a:latin typeface="Times New Roman" panose="02020603050405020304" pitchFamily="18" charset="0"/>
            </a:endParaRPr>
          </a:p>
          <a:p>
            <a:pPr lvl="0"/>
            <a:endParaRPr lang="en-US" i="1" dirty="0">
              <a:solidFill>
                <a:prstClr val="white"/>
              </a:solidFill>
              <a:latin typeface="Times New Roman" panose="02020603050405020304" pitchFamily="18" charset="0"/>
            </a:endParaRPr>
          </a:p>
          <a:p>
            <a:pPr lvl="0"/>
            <a:r>
              <a:rPr lang="en-US" dirty="0">
                <a:solidFill>
                  <a:prstClr val="white"/>
                </a:solidFill>
                <a:latin typeface="Times New Roman" panose="02020603050405020304" pitchFamily="18" charset="0"/>
              </a:rPr>
              <a:t>Note that the columns of the identity operator are the </a:t>
            </a:r>
            <a:r>
              <a:rPr lang="en-US" i="1" dirty="0">
                <a:solidFill>
                  <a:prstClr val="white"/>
                </a:solidFill>
                <a:latin typeface="Times New Roman" panose="02020603050405020304" pitchFamily="18" charset="0"/>
              </a:rPr>
              <a:t>n</a:t>
            </a:r>
            <a:r>
              <a:rPr lang="en-US" dirty="0">
                <a:solidFill>
                  <a:prstClr val="white"/>
                </a:solidFill>
              </a:rPr>
              <a:t> canonical basis vectors of </a:t>
            </a:r>
            <a:r>
              <a:rPr lang="en-US" b="1" dirty="0" err="1">
                <a:solidFill>
                  <a:prstClr val="white"/>
                </a:solidFill>
                <a:latin typeface="Times New Roman" panose="02020603050405020304" pitchFamily="18" charset="0"/>
              </a:rPr>
              <a:t>F</a:t>
            </a:r>
            <a:r>
              <a:rPr lang="en-US" i="1" baseline="30000" dirty="0" err="1">
                <a:solidFill>
                  <a:prstClr val="white"/>
                </a:solidFill>
                <a:latin typeface="Times New Roman" panose="02020603050405020304" pitchFamily="18" charset="0"/>
              </a:rPr>
              <a:t>n</a:t>
            </a:r>
            <a:endParaRPr lang="en-US" dirty="0">
              <a:solidFill>
                <a:prstClr val="white"/>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Special linear maps and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a:extLst>
              <a:ext uri="{FF2B5EF4-FFF2-40B4-BE49-F238E27FC236}">
                <a16:creationId xmlns:a16="http://schemas.microsoft.com/office/drawing/2014/main" id="{3AFA295D-D76B-445A-8875-E412EB57BA84}"/>
              </a:ext>
            </a:extLst>
          </p:cNvPr>
          <p:cNvGraphicFramePr>
            <a:graphicFrameLocks noChangeAspect="1"/>
          </p:cNvGraphicFramePr>
          <p:nvPr>
            <p:extLst>
              <p:ext uri="{D42A27DB-BD31-4B8C-83A1-F6EECF244321}">
                <p14:modId xmlns:p14="http://schemas.microsoft.com/office/powerpoint/2010/main" val="739684422"/>
              </p:ext>
            </p:extLst>
          </p:nvPr>
        </p:nvGraphicFramePr>
        <p:xfrm>
          <a:off x="1868216" y="3222398"/>
          <a:ext cx="1462087" cy="844550"/>
        </p:xfrm>
        <a:graphic>
          <a:graphicData uri="http://schemas.openxmlformats.org/presentationml/2006/ole">
            <mc:AlternateContent xmlns:mc="http://schemas.openxmlformats.org/markup-compatibility/2006">
              <mc:Choice xmlns:v="urn:schemas-microsoft-com:vml" Requires="v">
                <p:oleObj name="Equation" r:id="rId5" imgW="761760" imgH="431640" progId="Equation.DSMT4">
                  <p:embed/>
                </p:oleObj>
              </mc:Choice>
              <mc:Fallback>
                <p:oleObj name="Equation" r:id="rId5" imgW="761760" imgH="431640" progId="Equation.DSMT4">
                  <p:embed/>
                  <p:pic>
                    <p:nvPicPr>
                      <p:cNvPr id="16" name="Object 15">
                        <a:extLst>
                          <a:ext uri="{FF2B5EF4-FFF2-40B4-BE49-F238E27FC236}">
                            <a16:creationId xmlns:a16="http://schemas.microsoft.com/office/drawing/2014/main" id="{FF14C5B0-C17E-4E93-8FFE-516FDD446A2E}"/>
                          </a:ext>
                        </a:extLst>
                      </p:cNvPr>
                      <p:cNvPicPr>
                        <a:picLocks noChangeAspect="1" noChangeArrowheads="1"/>
                      </p:cNvPicPr>
                      <p:nvPr/>
                    </p:nvPicPr>
                    <p:blipFill>
                      <a:blip r:embed="rId6"/>
                      <a:srcRect/>
                      <a:stretch>
                        <a:fillRect/>
                      </a:stretch>
                    </p:blipFill>
                    <p:spPr bwMode="auto">
                      <a:xfrm>
                        <a:off x="1868216" y="3222398"/>
                        <a:ext cx="1462087" cy="844550"/>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F33D38ED-2C6D-452D-BA9D-BC1D7D23575E}"/>
              </a:ext>
            </a:extLst>
          </p:cNvPr>
          <p:cNvGraphicFramePr>
            <a:graphicFrameLocks noChangeAspect="1"/>
          </p:cNvGraphicFramePr>
          <p:nvPr>
            <p:extLst>
              <p:ext uri="{D42A27DB-BD31-4B8C-83A1-F6EECF244321}">
                <p14:modId xmlns:p14="http://schemas.microsoft.com/office/powerpoint/2010/main" val="1115322987"/>
              </p:ext>
            </p:extLst>
          </p:nvPr>
        </p:nvGraphicFramePr>
        <p:xfrm>
          <a:off x="4038420" y="2596356"/>
          <a:ext cx="2338388" cy="1665287"/>
        </p:xfrm>
        <a:graphic>
          <a:graphicData uri="http://schemas.openxmlformats.org/presentationml/2006/ole">
            <mc:AlternateContent xmlns:mc="http://schemas.openxmlformats.org/markup-compatibility/2006">
              <mc:Choice xmlns:v="urn:schemas-microsoft-com:vml" Requires="v">
                <p:oleObj name="Equation" r:id="rId7" imgW="1218960" imgH="850680" progId="Equation.DSMT4">
                  <p:embed/>
                </p:oleObj>
              </mc:Choice>
              <mc:Fallback>
                <p:oleObj name="Equation" r:id="rId7" imgW="1218960" imgH="850680" progId="Equation.DSMT4">
                  <p:embed/>
                  <p:pic>
                    <p:nvPicPr>
                      <p:cNvPr id="10" name="Object 9">
                        <a:extLst>
                          <a:ext uri="{FF2B5EF4-FFF2-40B4-BE49-F238E27FC236}">
                            <a16:creationId xmlns:a16="http://schemas.microsoft.com/office/drawing/2014/main" id="{3AFA295D-D76B-445A-8875-E412EB57BA84}"/>
                          </a:ext>
                        </a:extLst>
                      </p:cNvPr>
                      <p:cNvPicPr>
                        <a:picLocks noChangeAspect="1" noChangeArrowheads="1"/>
                      </p:cNvPicPr>
                      <p:nvPr/>
                    </p:nvPicPr>
                    <p:blipFill>
                      <a:blip r:embed="rId8"/>
                      <a:srcRect/>
                      <a:stretch>
                        <a:fillRect/>
                      </a:stretch>
                    </p:blipFill>
                    <p:spPr bwMode="auto">
                      <a:xfrm>
                        <a:off x="4038420" y="2596356"/>
                        <a:ext cx="2338388" cy="1665287"/>
                      </a:xfrm>
                      <a:prstGeom prst="rect">
                        <a:avLst/>
                      </a:prstGeom>
                      <a:noFill/>
                    </p:spPr>
                  </p:pic>
                </p:oleObj>
              </mc:Fallback>
            </mc:AlternateContent>
          </a:graphicData>
        </a:graphic>
      </p:graphicFrame>
      <p:pic>
        <p:nvPicPr>
          <p:cNvPr id="14" name="Audio 13">
            <a:hlinkClick r:id="" action="ppaction://media"/>
            <a:extLst>
              <a:ext uri="{FF2B5EF4-FFF2-40B4-BE49-F238E27FC236}">
                <a16:creationId xmlns:a16="http://schemas.microsoft.com/office/drawing/2014/main" id="{57734184-F882-4593-8B96-0B029B396E3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75085397"/>
      </p:ext>
    </p:extLst>
  </p:cSld>
  <p:clrMapOvr>
    <a:masterClrMapping/>
  </p:clrMapOvr>
  <mc:AlternateContent xmlns:mc="http://schemas.openxmlformats.org/markup-compatibility/2006" xmlns:p14="http://schemas.microsoft.com/office/powerpoint/2010/main">
    <mc:Choice Requires="p14">
      <p:transition spd="slow" p14:dur="2000" advTm="57950"/>
    </mc:Choice>
    <mc:Fallback xmlns="">
      <p:transition spd="slow" advTm="57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Diagonal maps and operators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Any </a:t>
            </a:r>
            <a:r>
              <a:rPr lang="en-US" i="1" dirty="0">
                <a:solidFill>
                  <a:prstClr val="white"/>
                </a:solidFill>
                <a:latin typeface="Times New Roman" panose="02020603050405020304" pitchFamily="18" charset="0"/>
              </a:rPr>
              <a:t>m</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n</a:t>
            </a:r>
            <a:r>
              <a:rPr lang="en-US" dirty="0"/>
              <a:t> matrix with zeros everywhere except perhaps on the diagonal called a diagonal map or diagonal operator</a:t>
            </a:r>
          </a:p>
          <a:p>
            <a:pPr lvl="1"/>
            <a:r>
              <a:rPr lang="en-US" dirty="0"/>
              <a:t>Generally, we only use diagonal operators</a:t>
            </a:r>
          </a:p>
          <a:p>
            <a:pPr lvl="1"/>
            <a:endParaRPr lang="en-US" dirty="0"/>
          </a:p>
          <a:p>
            <a:pPr lvl="1"/>
            <a:endParaRPr lang="en-US" dirty="0"/>
          </a:p>
          <a:p>
            <a:endParaRPr lang="en-US" dirty="0"/>
          </a:p>
          <a:p>
            <a:pPr marL="0" indent="0">
              <a:buNone/>
            </a:pPr>
            <a:endParaRPr lang="en-US" dirty="0"/>
          </a:p>
          <a:p>
            <a:r>
              <a:rPr lang="en-US" dirty="0"/>
              <a:t>If                                          , then</a:t>
            </a:r>
          </a:p>
        </p:txBody>
      </p:sp>
      <p:sp>
        <p:nvSpPr>
          <p:cNvPr id="4" name="Footer Placeholder 3"/>
          <p:cNvSpPr>
            <a:spLocks noGrp="1"/>
          </p:cNvSpPr>
          <p:nvPr>
            <p:ph type="ftr" sz="quarter" idx="11"/>
          </p:nvPr>
        </p:nvSpPr>
        <p:spPr/>
        <p:txBody>
          <a:bodyPr/>
          <a:lstStyle/>
          <a:p>
            <a:r>
              <a:rPr lang="en-US"/>
              <a:t>Special linear maps and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9" name="Object 8">
            <a:extLst>
              <a:ext uri="{FF2B5EF4-FFF2-40B4-BE49-F238E27FC236}">
                <a16:creationId xmlns:a16="http://schemas.microsoft.com/office/drawing/2014/main" id="{0392ED10-0016-481D-AD0D-AC2EE30FE613}"/>
              </a:ext>
            </a:extLst>
          </p:cNvPr>
          <p:cNvGraphicFramePr>
            <a:graphicFrameLocks noChangeAspect="1"/>
          </p:cNvGraphicFramePr>
          <p:nvPr>
            <p:extLst>
              <p:ext uri="{D42A27DB-BD31-4B8C-83A1-F6EECF244321}">
                <p14:modId xmlns:p14="http://schemas.microsoft.com/office/powerpoint/2010/main" val="3783155332"/>
              </p:ext>
            </p:extLst>
          </p:nvPr>
        </p:nvGraphicFramePr>
        <p:xfrm>
          <a:off x="1150394" y="3714435"/>
          <a:ext cx="2532062" cy="1665288"/>
        </p:xfrm>
        <a:graphic>
          <a:graphicData uri="http://schemas.openxmlformats.org/presentationml/2006/ole">
            <mc:AlternateContent xmlns:mc="http://schemas.openxmlformats.org/markup-compatibility/2006">
              <mc:Choice xmlns:v="urn:schemas-microsoft-com:vml" Requires="v">
                <p:oleObj name="Equation" r:id="rId5" imgW="1320480" imgH="850680" progId="Equation.DSMT4">
                  <p:embed/>
                </p:oleObj>
              </mc:Choice>
              <mc:Fallback>
                <p:oleObj name="Equation" r:id="rId5" imgW="1320480" imgH="850680" progId="Equation.DSMT4">
                  <p:embed/>
                  <p:pic>
                    <p:nvPicPr>
                      <p:cNvPr id="11" name="Object 10">
                        <a:extLst>
                          <a:ext uri="{FF2B5EF4-FFF2-40B4-BE49-F238E27FC236}">
                            <a16:creationId xmlns:a16="http://schemas.microsoft.com/office/drawing/2014/main" id="{F33D38ED-2C6D-452D-BA9D-BC1D7D23575E}"/>
                          </a:ext>
                        </a:extLst>
                      </p:cNvPr>
                      <p:cNvPicPr>
                        <a:picLocks noChangeAspect="1" noChangeArrowheads="1"/>
                      </p:cNvPicPr>
                      <p:nvPr/>
                    </p:nvPicPr>
                    <p:blipFill>
                      <a:blip r:embed="rId6"/>
                      <a:srcRect/>
                      <a:stretch>
                        <a:fillRect/>
                      </a:stretch>
                    </p:blipFill>
                    <p:spPr bwMode="auto">
                      <a:xfrm>
                        <a:off x="1150394" y="3714435"/>
                        <a:ext cx="2532062" cy="1665288"/>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D13DF4A8-480D-4336-9746-B902BAF5F37F}"/>
              </a:ext>
            </a:extLst>
          </p:cNvPr>
          <p:cNvGraphicFramePr>
            <a:graphicFrameLocks noChangeAspect="1"/>
          </p:cNvGraphicFramePr>
          <p:nvPr>
            <p:extLst>
              <p:ext uri="{D42A27DB-BD31-4B8C-83A1-F6EECF244321}">
                <p14:modId xmlns:p14="http://schemas.microsoft.com/office/powerpoint/2010/main" val="3139824862"/>
              </p:ext>
            </p:extLst>
          </p:nvPr>
        </p:nvGraphicFramePr>
        <p:xfrm>
          <a:off x="4342088" y="3731853"/>
          <a:ext cx="1435100" cy="1665287"/>
        </p:xfrm>
        <a:graphic>
          <a:graphicData uri="http://schemas.openxmlformats.org/presentationml/2006/ole">
            <mc:AlternateContent xmlns:mc="http://schemas.openxmlformats.org/markup-compatibility/2006">
              <mc:Choice xmlns:v="urn:schemas-microsoft-com:vml" Requires="v">
                <p:oleObj name="Equation" r:id="rId7" imgW="749160" imgH="850680" progId="Equation.DSMT4">
                  <p:embed/>
                </p:oleObj>
              </mc:Choice>
              <mc:Fallback>
                <p:oleObj name="Equation" r:id="rId7" imgW="749160" imgH="850680" progId="Equation.DSMT4">
                  <p:embed/>
                  <p:pic>
                    <p:nvPicPr>
                      <p:cNvPr id="9" name="Object 8">
                        <a:extLst>
                          <a:ext uri="{FF2B5EF4-FFF2-40B4-BE49-F238E27FC236}">
                            <a16:creationId xmlns:a16="http://schemas.microsoft.com/office/drawing/2014/main" id="{0392ED10-0016-481D-AD0D-AC2EE30FE613}"/>
                          </a:ext>
                        </a:extLst>
                      </p:cNvPr>
                      <p:cNvPicPr>
                        <a:picLocks noChangeAspect="1" noChangeArrowheads="1"/>
                      </p:cNvPicPr>
                      <p:nvPr/>
                    </p:nvPicPr>
                    <p:blipFill>
                      <a:blip r:embed="rId8"/>
                      <a:srcRect/>
                      <a:stretch>
                        <a:fillRect/>
                      </a:stretch>
                    </p:blipFill>
                    <p:spPr bwMode="auto">
                      <a:xfrm>
                        <a:off x="4342088" y="3731853"/>
                        <a:ext cx="1435100" cy="1665287"/>
                      </a:xfrm>
                      <a:prstGeom prst="rect">
                        <a:avLst/>
                      </a:prstGeom>
                      <a:noFill/>
                    </p:spPr>
                  </p:pic>
                </p:oleObj>
              </mc:Fallback>
            </mc:AlternateContent>
          </a:graphicData>
        </a:graphic>
      </p:graphicFrame>
      <p:pic>
        <p:nvPicPr>
          <p:cNvPr id="12" name="Audio 11">
            <a:hlinkClick r:id="" action="ppaction://media"/>
            <a:extLst>
              <a:ext uri="{FF2B5EF4-FFF2-40B4-BE49-F238E27FC236}">
                <a16:creationId xmlns:a16="http://schemas.microsoft.com/office/drawing/2014/main" id="{FA359C6D-D082-463E-A6DC-171E2C2FEE3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4993921"/>
      </p:ext>
    </p:extLst>
  </p:cSld>
  <p:clrMapOvr>
    <a:masterClrMapping/>
  </p:clrMapOvr>
  <mc:AlternateContent xmlns:mc="http://schemas.openxmlformats.org/markup-compatibility/2006" xmlns:p14="http://schemas.microsoft.com/office/powerpoint/2010/main">
    <mc:Choice Requires="p14">
      <p:transition spd="slow" p14:dur="2000" advTm="45129"/>
    </mc:Choice>
    <mc:Fallback xmlns="">
      <p:transition spd="slow" advTm="45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Super-diagonal maps and operators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Any </a:t>
            </a:r>
            <a:r>
              <a:rPr lang="en-US" i="1" dirty="0">
                <a:solidFill>
                  <a:prstClr val="white"/>
                </a:solidFill>
                <a:latin typeface="Times New Roman" panose="02020603050405020304" pitchFamily="18" charset="0"/>
              </a:rPr>
              <a:t>m</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n</a:t>
            </a:r>
            <a:r>
              <a:rPr lang="en-US" dirty="0"/>
              <a:t> matrix with zeros everywhere except perhaps on the super-diagonal is called a super-diagonal map or super-diagonal operator</a:t>
            </a:r>
          </a:p>
          <a:p>
            <a:endParaRPr lang="en-US" dirty="0"/>
          </a:p>
          <a:p>
            <a:endParaRPr lang="en-US" dirty="0"/>
          </a:p>
          <a:p>
            <a:r>
              <a:rPr lang="en-US" dirty="0"/>
              <a:t>If                                          , then</a:t>
            </a:r>
          </a:p>
          <a:p>
            <a:endParaRPr lang="en-US" dirty="0"/>
          </a:p>
          <a:p>
            <a:endParaRPr lang="en-US" dirty="0"/>
          </a:p>
          <a:p>
            <a:pPr lvl="1"/>
            <a:r>
              <a:rPr lang="en-US" dirty="0"/>
              <a:t>Note that if all the super-diagonal entries are one,</a:t>
            </a:r>
            <a:br>
              <a:rPr lang="en-US" dirty="0"/>
            </a:br>
            <a:r>
              <a:rPr lang="en-US" dirty="0"/>
              <a:t>	this has an effect of shifting the entries of </a:t>
            </a:r>
            <a:r>
              <a:rPr lang="en-US" b="1" dirty="0"/>
              <a:t>u</a:t>
            </a:r>
            <a:r>
              <a:rPr lang="en-US" dirty="0"/>
              <a:t> up by one</a:t>
            </a:r>
          </a:p>
        </p:txBody>
      </p:sp>
      <p:sp>
        <p:nvSpPr>
          <p:cNvPr id="4" name="Footer Placeholder 3"/>
          <p:cNvSpPr>
            <a:spLocks noGrp="1"/>
          </p:cNvSpPr>
          <p:nvPr>
            <p:ph type="ftr" sz="quarter" idx="11"/>
          </p:nvPr>
        </p:nvSpPr>
        <p:spPr/>
        <p:txBody>
          <a:bodyPr/>
          <a:lstStyle/>
          <a:p>
            <a:r>
              <a:rPr lang="en-US"/>
              <a:t>Special linear maps and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9" name="Object 8">
            <a:extLst>
              <a:ext uri="{FF2B5EF4-FFF2-40B4-BE49-F238E27FC236}">
                <a16:creationId xmlns:a16="http://schemas.microsoft.com/office/drawing/2014/main" id="{0392ED10-0016-481D-AD0D-AC2EE30FE613}"/>
              </a:ext>
            </a:extLst>
          </p:cNvPr>
          <p:cNvGraphicFramePr>
            <a:graphicFrameLocks noChangeAspect="1"/>
          </p:cNvGraphicFramePr>
          <p:nvPr>
            <p:extLst>
              <p:ext uri="{D42A27DB-BD31-4B8C-83A1-F6EECF244321}">
                <p14:modId xmlns:p14="http://schemas.microsoft.com/office/powerpoint/2010/main" val="4148347534"/>
              </p:ext>
            </p:extLst>
          </p:nvPr>
        </p:nvGraphicFramePr>
        <p:xfrm>
          <a:off x="1235075" y="2912612"/>
          <a:ext cx="2360613" cy="1665287"/>
        </p:xfrm>
        <a:graphic>
          <a:graphicData uri="http://schemas.openxmlformats.org/presentationml/2006/ole">
            <mc:AlternateContent xmlns:mc="http://schemas.openxmlformats.org/markup-compatibility/2006">
              <mc:Choice xmlns:v="urn:schemas-microsoft-com:vml" Requires="v">
                <p:oleObj name="Equation" r:id="rId5" imgW="1231560" imgH="850680" progId="Equation.DSMT4">
                  <p:embed/>
                </p:oleObj>
              </mc:Choice>
              <mc:Fallback>
                <p:oleObj name="Equation" r:id="rId5" imgW="1231560" imgH="850680" progId="Equation.DSMT4">
                  <p:embed/>
                  <p:pic>
                    <p:nvPicPr>
                      <p:cNvPr id="9" name="Object 8">
                        <a:extLst>
                          <a:ext uri="{FF2B5EF4-FFF2-40B4-BE49-F238E27FC236}">
                            <a16:creationId xmlns:a16="http://schemas.microsoft.com/office/drawing/2014/main" id="{0392ED10-0016-481D-AD0D-AC2EE30FE613}"/>
                          </a:ext>
                        </a:extLst>
                      </p:cNvPr>
                      <p:cNvPicPr>
                        <a:picLocks noChangeAspect="1" noChangeArrowheads="1"/>
                      </p:cNvPicPr>
                      <p:nvPr/>
                    </p:nvPicPr>
                    <p:blipFill>
                      <a:blip r:embed="rId6"/>
                      <a:srcRect/>
                      <a:stretch>
                        <a:fillRect/>
                      </a:stretch>
                    </p:blipFill>
                    <p:spPr bwMode="auto">
                      <a:xfrm>
                        <a:off x="1235075" y="2912612"/>
                        <a:ext cx="2360613" cy="1665287"/>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D13DF4A8-480D-4336-9746-B902BAF5F37F}"/>
              </a:ext>
            </a:extLst>
          </p:cNvPr>
          <p:cNvGraphicFramePr>
            <a:graphicFrameLocks noChangeAspect="1"/>
          </p:cNvGraphicFramePr>
          <p:nvPr>
            <p:extLst>
              <p:ext uri="{D42A27DB-BD31-4B8C-83A1-F6EECF244321}">
                <p14:modId xmlns:p14="http://schemas.microsoft.com/office/powerpoint/2010/main" val="3525949748"/>
              </p:ext>
            </p:extLst>
          </p:nvPr>
        </p:nvGraphicFramePr>
        <p:xfrm>
          <a:off x="4378325" y="2912612"/>
          <a:ext cx="1362075" cy="1665287"/>
        </p:xfrm>
        <a:graphic>
          <a:graphicData uri="http://schemas.openxmlformats.org/presentationml/2006/ole">
            <mc:AlternateContent xmlns:mc="http://schemas.openxmlformats.org/markup-compatibility/2006">
              <mc:Choice xmlns:v="urn:schemas-microsoft-com:vml" Requires="v">
                <p:oleObj name="Equation" r:id="rId7" imgW="711000" imgH="850680" progId="Equation.DSMT4">
                  <p:embed/>
                </p:oleObj>
              </mc:Choice>
              <mc:Fallback>
                <p:oleObj name="Equation" r:id="rId7" imgW="711000" imgH="850680" progId="Equation.DSMT4">
                  <p:embed/>
                  <p:pic>
                    <p:nvPicPr>
                      <p:cNvPr id="10" name="Object 9">
                        <a:extLst>
                          <a:ext uri="{FF2B5EF4-FFF2-40B4-BE49-F238E27FC236}">
                            <a16:creationId xmlns:a16="http://schemas.microsoft.com/office/drawing/2014/main" id="{D13DF4A8-480D-4336-9746-B902BAF5F37F}"/>
                          </a:ext>
                        </a:extLst>
                      </p:cNvPr>
                      <p:cNvPicPr>
                        <a:picLocks noChangeAspect="1" noChangeArrowheads="1"/>
                      </p:cNvPicPr>
                      <p:nvPr/>
                    </p:nvPicPr>
                    <p:blipFill>
                      <a:blip r:embed="rId8"/>
                      <a:srcRect/>
                      <a:stretch>
                        <a:fillRect/>
                      </a:stretch>
                    </p:blipFill>
                    <p:spPr bwMode="auto">
                      <a:xfrm>
                        <a:off x="4378325" y="2912612"/>
                        <a:ext cx="1362075" cy="1665287"/>
                      </a:xfrm>
                      <a:prstGeom prst="rect">
                        <a:avLst/>
                      </a:prstGeom>
                      <a:noFill/>
                    </p:spPr>
                  </p:pic>
                </p:oleObj>
              </mc:Fallback>
            </mc:AlternateContent>
          </a:graphicData>
        </a:graphic>
      </p:graphicFrame>
      <p:pic>
        <p:nvPicPr>
          <p:cNvPr id="7" name="Audio 6">
            <a:hlinkClick r:id="" action="ppaction://media"/>
            <a:extLst>
              <a:ext uri="{FF2B5EF4-FFF2-40B4-BE49-F238E27FC236}">
                <a16:creationId xmlns:a16="http://schemas.microsoft.com/office/drawing/2014/main" id="{CB9C1F0D-51A6-40F0-97C1-5B47FBE444C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78907895"/>
      </p:ext>
    </p:extLst>
  </p:cSld>
  <p:clrMapOvr>
    <a:masterClrMapping/>
  </p:clrMapOvr>
  <mc:AlternateContent xmlns:mc="http://schemas.openxmlformats.org/markup-compatibility/2006" xmlns:p14="http://schemas.microsoft.com/office/powerpoint/2010/main">
    <mc:Choice Requires="p14">
      <p:transition spd="slow" p14:dur="2000" advTm="59299"/>
    </mc:Choice>
    <mc:Fallback xmlns="">
      <p:transition spd="slow" advTm="59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Sub-diagonal maps and operators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Any </a:t>
            </a:r>
            <a:r>
              <a:rPr lang="en-US" i="1" dirty="0">
                <a:solidFill>
                  <a:prstClr val="white"/>
                </a:solidFill>
                <a:latin typeface="Times New Roman" panose="02020603050405020304" pitchFamily="18" charset="0"/>
              </a:rPr>
              <a:t>m</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n</a:t>
            </a:r>
            <a:r>
              <a:rPr lang="en-US" dirty="0"/>
              <a:t> matrix with zeros everywhere except perhaps on the sub-diagonal is called sub-diagonal map or sub-diagonal operator</a:t>
            </a:r>
            <a:br>
              <a:rPr lang="en-US" dirty="0"/>
            </a:br>
            <a:endParaRPr lang="en-US" dirty="0"/>
          </a:p>
          <a:p>
            <a:endParaRPr lang="en-US" dirty="0"/>
          </a:p>
          <a:p>
            <a:endParaRPr lang="en-US" dirty="0"/>
          </a:p>
          <a:p>
            <a:r>
              <a:rPr lang="en-US" dirty="0"/>
              <a:t>If                                          , then</a:t>
            </a:r>
          </a:p>
          <a:p>
            <a:endParaRPr lang="en-US" dirty="0"/>
          </a:p>
          <a:p>
            <a:endParaRPr lang="en-US" dirty="0"/>
          </a:p>
          <a:p>
            <a:pPr lvl="1"/>
            <a:r>
              <a:rPr lang="en-US" dirty="0"/>
              <a:t>Note that if all the sub-diagonal entries are one,</a:t>
            </a:r>
            <a:br>
              <a:rPr lang="en-US" dirty="0"/>
            </a:br>
            <a:r>
              <a:rPr lang="en-US" dirty="0"/>
              <a:t>	this has an effect of shifting the entries of </a:t>
            </a:r>
            <a:r>
              <a:rPr lang="en-US" b="1" dirty="0"/>
              <a:t>u</a:t>
            </a:r>
            <a:r>
              <a:rPr lang="en-US" dirty="0"/>
              <a:t> down by one</a:t>
            </a:r>
          </a:p>
        </p:txBody>
      </p:sp>
      <p:sp>
        <p:nvSpPr>
          <p:cNvPr id="4" name="Footer Placeholder 3"/>
          <p:cNvSpPr>
            <a:spLocks noGrp="1"/>
          </p:cNvSpPr>
          <p:nvPr>
            <p:ph type="ftr" sz="quarter" idx="11"/>
          </p:nvPr>
        </p:nvSpPr>
        <p:spPr/>
        <p:txBody>
          <a:bodyPr/>
          <a:lstStyle/>
          <a:p>
            <a:r>
              <a:rPr lang="en-US"/>
              <a:t>Special linear maps and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9" name="Object 8">
            <a:extLst>
              <a:ext uri="{FF2B5EF4-FFF2-40B4-BE49-F238E27FC236}">
                <a16:creationId xmlns:a16="http://schemas.microsoft.com/office/drawing/2014/main" id="{0392ED10-0016-481D-AD0D-AC2EE30FE613}"/>
              </a:ext>
            </a:extLst>
          </p:cNvPr>
          <p:cNvGraphicFramePr>
            <a:graphicFrameLocks noChangeAspect="1"/>
          </p:cNvGraphicFramePr>
          <p:nvPr>
            <p:extLst>
              <p:ext uri="{D42A27DB-BD31-4B8C-83A1-F6EECF244321}">
                <p14:modId xmlns:p14="http://schemas.microsoft.com/office/powerpoint/2010/main" val="2764925249"/>
              </p:ext>
            </p:extLst>
          </p:nvPr>
        </p:nvGraphicFramePr>
        <p:xfrm>
          <a:off x="1235075" y="2912612"/>
          <a:ext cx="2360613" cy="1665287"/>
        </p:xfrm>
        <a:graphic>
          <a:graphicData uri="http://schemas.openxmlformats.org/presentationml/2006/ole">
            <mc:AlternateContent xmlns:mc="http://schemas.openxmlformats.org/markup-compatibility/2006">
              <mc:Choice xmlns:v="urn:schemas-microsoft-com:vml" Requires="v">
                <p:oleObj name="Equation" r:id="rId5" imgW="1231560" imgH="850680" progId="Equation.DSMT4">
                  <p:embed/>
                </p:oleObj>
              </mc:Choice>
              <mc:Fallback>
                <p:oleObj name="Equation" r:id="rId5" imgW="1231560" imgH="850680" progId="Equation.DSMT4">
                  <p:embed/>
                  <p:pic>
                    <p:nvPicPr>
                      <p:cNvPr id="9" name="Object 8">
                        <a:extLst>
                          <a:ext uri="{FF2B5EF4-FFF2-40B4-BE49-F238E27FC236}">
                            <a16:creationId xmlns:a16="http://schemas.microsoft.com/office/drawing/2014/main" id="{0392ED10-0016-481D-AD0D-AC2EE30FE613}"/>
                          </a:ext>
                        </a:extLst>
                      </p:cNvPr>
                      <p:cNvPicPr>
                        <a:picLocks noChangeAspect="1" noChangeArrowheads="1"/>
                      </p:cNvPicPr>
                      <p:nvPr/>
                    </p:nvPicPr>
                    <p:blipFill>
                      <a:blip r:embed="rId6"/>
                      <a:srcRect/>
                      <a:stretch>
                        <a:fillRect/>
                      </a:stretch>
                    </p:blipFill>
                    <p:spPr bwMode="auto">
                      <a:xfrm>
                        <a:off x="1235075" y="2912612"/>
                        <a:ext cx="2360613" cy="1665287"/>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D13DF4A8-480D-4336-9746-B902BAF5F37F}"/>
              </a:ext>
            </a:extLst>
          </p:cNvPr>
          <p:cNvGraphicFramePr>
            <a:graphicFrameLocks noChangeAspect="1"/>
          </p:cNvGraphicFramePr>
          <p:nvPr>
            <p:extLst>
              <p:ext uri="{D42A27DB-BD31-4B8C-83A1-F6EECF244321}">
                <p14:modId xmlns:p14="http://schemas.microsoft.com/office/powerpoint/2010/main" val="3981600396"/>
              </p:ext>
            </p:extLst>
          </p:nvPr>
        </p:nvGraphicFramePr>
        <p:xfrm>
          <a:off x="4365625" y="2913063"/>
          <a:ext cx="1387475" cy="1665287"/>
        </p:xfrm>
        <a:graphic>
          <a:graphicData uri="http://schemas.openxmlformats.org/presentationml/2006/ole">
            <mc:AlternateContent xmlns:mc="http://schemas.openxmlformats.org/markup-compatibility/2006">
              <mc:Choice xmlns:v="urn:schemas-microsoft-com:vml" Requires="v">
                <p:oleObj name="Equation" r:id="rId7" imgW="723600" imgH="850680" progId="Equation.DSMT4">
                  <p:embed/>
                </p:oleObj>
              </mc:Choice>
              <mc:Fallback>
                <p:oleObj name="Equation" r:id="rId7" imgW="723600" imgH="850680" progId="Equation.DSMT4">
                  <p:embed/>
                  <p:pic>
                    <p:nvPicPr>
                      <p:cNvPr id="10" name="Object 9">
                        <a:extLst>
                          <a:ext uri="{FF2B5EF4-FFF2-40B4-BE49-F238E27FC236}">
                            <a16:creationId xmlns:a16="http://schemas.microsoft.com/office/drawing/2014/main" id="{D13DF4A8-480D-4336-9746-B902BAF5F37F}"/>
                          </a:ext>
                        </a:extLst>
                      </p:cNvPr>
                      <p:cNvPicPr>
                        <a:picLocks noChangeAspect="1" noChangeArrowheads="1"/>
                      </p:cNvPicPr>
                      <p:nvPr/>
                    </p:nvPicPr>
                    <p:blipFill>
                      <a:blip r:embed="rId8"/>
                      <a:srcRect/>
                      <a:stretch>
                        <a:fillRect/>
                      </a:stretch>
                    </p:blipFill>
                    <p:spPr bwMode="auto">
                      <a:xfrm>
                        <a:off x="4365625" y="2913063"/>
                        <a:ext cx="1387475" cy="1665287"/>
                      </a:xfrm>
                      <a:prstGeom prst="rect">
                        <a:avLst/>
                      </a:prstGeom>
                      <a:noFill/>
                    </p:spPr>
                  </p:pic>
                </p:oleObj>
              </mc:Fallback>
            </mc:AlternateContent>
          </a:graphicData>
        </a:graphic>
      </p:graphicFrame>
      <p:pic>
        <p:nvPicPr>
          <p:cNvPr id="12" name="Audio 11">
            <a:hlinkClick r:id="" action="ppaction://media"/>
            <a:extLst>
              <a:ext uri="{FF2B5EF4-FFF2-40B4-BE49-F238E27FC236}">
                <a16:creationId xmlns:a16="http://schemas.microsoft.com/office/drawing/2014/main" id="{C15C188B-3FAD-4CD2-BC75-19E16B387A1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11048667"/>
      </p:ext>
    </p:extLst>
  </p:cSld>
  <p:clrMapOvr>
    <a:masterClrMapping/>
  </p:clrMapOvr>
  <mc:AlternateContent xmlns:mc="http://schemas.openxmlformats.org/markup-compatibility/2006" xmlns:p14="http://schemas.microsoft.com/office/powerpoint/2010/main">
    <mc:Choice Requires="p14">
      <p:transition spd="slow" p14:dur="2000" advTm="40017"/>
    </mc:Choice>
    <mc:Fallback xmlns="">
      <p:transition spd="slow" advTm="40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Tri-diagonal maps and operators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Any </a:t>
            </a:r>
            <a:r>
              <a:rPr lang="en-US" i="1" dirty="0">
                <a:solidFill>
                  <a:prstClr val="white"/>
                </a:solidFill>
                <a:latin typeface="Times New Roman" panose="02020603050405020304" pitchFamily="18" charset="0"/>
              </a:rPr>
              <a:t>m</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n</a:t>
            </a:r>
            <a:r>
              <a:rPr lang="en-US" dirty="0"/>
              <a:t> matrix with zeros everywhere except perhaps on the super-diagonal, the diagonal and the sub-diagonal is called a tri-diagonal map or tri-diagonal operator</a:t>
            </a:r>
          </a:p>
          <a:p>
            <a:endParaRPr lang="en-US" dirty="0"/>
          </a:p>
          <a:p>
            <a:endParaRPr lang="en-US" dirty="0"/>
          </a:p>
          <a:p>
            <a:r>
              <a:rPr lang="en-US" dirty="0"/>
              <a:t>If                                                            , then</a:t>
            </a:r>
          </a:p>
          <a:p>
            <a:pPr marL="0" indent="0">
              <a:buNone/>
            </a:pPr>
            <a:endParaRPr lang="en-US" dirty="0"/>
          </a:p>
        </p:txBody>
      </p:sp>
      <p:sp>
        <p:nvSpPr>
          <p:cNvPr id="4" name="Footer Placeholder 3"/>
          <p:cNvSpPr>
            <a:spLocks noGrp="1"/>
          </p:cNvSpPr>
          <p:nvPr>
            <p:ph type="ftr" sz="quarter" idx="11"/>
          </p:nvPr>
        </p:nvSpPr>
        <p:spPr/>
        <p:txBody>
          <a:bodyPr/>
          <a:lstStyle/>
          <a:p>
            <a:r>
              <a:rPr lang="en-US"/>
              <a:t>Special linear maps and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9" name="Object 8">
            <a:extLst>
              <a:ext uri="{FF2B5EF4-FFF2-40B4-BE49-F238E27FC236}">
                <a16:creationId xmlns:a16="http://schemas.microsoft.com/office/drawing/2014/main" id="{0392ED10-0016-481D-AD0D-AC2EE30FE613}"/>
              </a:ext>
            </a:extLst>
          </p:cNvPr>
          <p:cNvGraphicFramePr>
            <a:graphicFrameLocks noChangeAspect="1"/>
          </p:cNvGraphicFramePr>
          <p:nvPr>
            <p:extLst>
              <p:ext uri="{D42A27DB-BD31-4B8C-83A1-F6EECF244321}">
                <p14:modId xmlns:p14="http://schemas.microsoft.com/office/powerpoint/2010/main" val="3708204597"/>
              </p:ext>
            </p:extLst>
          </p:nvPr>
        </p:nvGraphicFramePr>
        <p:xfrm>
          <a:off x="1165311" y="2689225"/>
          <a:ext cx="3651250" cy="2112963"/>
        </p:xfrm>
        <a:graphic>
          <a:graphicData uri="http://schemas.openxmlformats.org/presentationml/2006/ole">
            <mc:AlternateContent xmlns:mc="http://schemas.openxmlformats.org/markup-compatibility/2006">
              <mc:Choice xmlns:v="urn:schemas-microsoft-com:vml" Requires="v">
                <p:oleObj name="Equation" r:id="rId5" imgW="1904760" imgH="1079280" progId="Equation.DSMT4">
                  <p:embed/>
                </p:oleObj>
              </mc:Choice>
              <mc:Fallback>
                <p:oleObj name="Equation" r:id="rId5" imgW="1904760" imgH="1079280" progId="Equation.DSMT4">
                  <p:embed/>
                  <p:pic>
                    <p:nvPicPr>
                      <p:cNvPr id="9" name="Object 8">
                        <a:extLst>
                          <a:ext uri="{FF2B5EF4-FFF2-40B4-BE49-F238E27FC236}">
                            <a16:creationId xmlns:a16="http://schemas.microsoft.com/office/drawing/2014/main" id="{0392ED10-0016-481D-AD0D-AC2EE30FE613}"/>
                          </a:ext>
                        </a:extLst>
                      </p:cNvPr>
                      <p:cNvPicPr>
                        <a:picLocks noChangeAspect="1" noChangeArrowheads="1"/>
                      </p:cNvPicPr>
                      <p:nvPr/>
                    </p:nvPicPr>
                    <p:blipFill>
                      <a:blip r:embed="rId6"/>
                      <a:srcRect/>
                      <a:stretch>
                        <a:fillRect/>
                      </a:stretch>
                    </p:blipFill>
                    <p:spPr bwMode="auto">
                      <a:xfrm>
                        <a:off x="1165311" y="2689225"/>
                        <a:ext cx="3651250" cy="2112963"/>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D13DF4A8-480D-4336-9746-B902BAF5F37F}"/>
              </a:ext>
            </a:extLst>
          </p:cNvPr>
          <p:cNvGraphicFramePr>
            <a:graphicFrameLocks noChangeAspect="1"/>
          </p:cNvGraphicFramePr>
          <p:nvPr>
            <p:extLst>
              <p:ext uri="{D42A27DB-BD31-4B8C-83A1-F6EECF244321}">
                <p14:modId xmlns:p14="http://schemas.microsoft.com/office/powerpoint/2010/main" val="1851017235"/>
              </p:ext>
            </p:extLst>
          </p:nvPr>
        </p:nvGraphicFramePr>
        <p:xfrm>
          <a:off x="5476834" y="2682875"/>
          <a:ext cx="3189287" cy="2111375"/>
        </p:xfrm>
        <a:graphic>
          <a:graphicData uri="http://schemas.openxmlformats.org/presentationml/2006/ole">
            <mc:AlternateContent xmlns:mc="http://schemas.openxmlformats.org/markup-compatibility/2006">
              <mc:Choice xmlns:v="urn:schemas-microsoft-com:vml" Requires="v">
                <p:oleObj name="Equation" r:id="rId7" imgW="1663560" imgH="1079280" progId="Equation.DSMT4">
                  <p:embed/>
                </p:oleObj>
              </mc:Choice>
              <mc:Fallback>
                <p:oleObj name="Equation" r:id="rId7" imgW="1663560" imgH="1079280" progId="Equation.DSMT4">
                  <p:embed/>
                  <p:pic>
                    <p:nvPicPr>
                      <p:cNvPr id="10" name="Object 9">
                        <a:extLst>
                          <a:ext uri="{FF2B5EF4-FFF2-40B4-BE49-F238E27FC236}">
                            <a16:creationId xmlns:a16="http://schemas.microsoft.com/office/drawing/2014/main" id="{D13DF4A8-480D-4336-9746-B902BAF5F37F}"/>
                          </a:ext>
                        </a:extLst>
                      </p:cNvPr>
                      <p:cNvPicPr>
                        <a:picLocks noChangeAspect="1" noChangeArrowheads="1"/>
                      </p:cNvPicPr>
                      <p:nvPr/>
                    </p:nvPicPr>
                    <p:blipFill>
                      <a:blip r:embed="rId8"/>
                      <a:srcRect/>
                      <a:stretch>
                        <a:fillRect/>
                      </a:stretch>
                    </p:blipFill>
                    <p:spPr bwMode="auto">
                      <a:xfrm>
                        <a:off x="5476834" y="2682875"/>
                        <a:ext cx="3189287" cy="2111375"/>
                      </a:xfrm>
                      <a:prstGeom prst="rect">
                        <a:avLst/>
                      </a:prstGeom>
                      <a:noFill/>
                    </p:spPr>
                  </p:pic>
                </p:oleObj>
              </mc:Fallback>
            </mc:AlternateContent>
          </a:graphicData>
        </a:graphic>
      </p:graphicFrame>
      <p:pic>
        <p:nvPicPr>
          <p:cNvPr id="7" name="Audio 6">
            <a:hlinkClick r:id="" action="ppaction://media"/>
            <a:extLst>
              <a:ext uri="{FF2B5EF4-FFF2-40B4-BE49-F238E27FC236}">
                <a16:creationId xmlns:a16="http://schemas.microsoft.com/office/drawing/2014/main" id="{94784802-6777-48A6-9ECA-D859C4098C8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77259157"/>
      </p:ext>
    </p:extLst>
  </p:cSld>
  <p:clrMapOvr>
    <a:masterClrMapping/>
  </p:clrMapOvr>
  <mc:AlternateContent xmlns:mc="http://schemas.openxmlformats.org/markup-compatibility/2006" xmlns:p14="http://schemas.microsoft.com/office/powerpoint/2010/main">
    <mc:Choice Requires="p14">
      <p:transition spd="slow" p14:dur="2000" advTm="29961"/>
    </mc:Choice>
    <mc:Fallback xmlns="">
      <p:transition spd="slow" advTm="29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6|4.6|13.3|15|4.6"/>
</p:tagLst>
</file>

<file path=ppt/tags/tag2.xml><?xml version="1.0" encoding="utf-8"?>
<p:tagLst xmlns:a="http://schemas.openxmlformats.org/drawingml/2006/main" xmlns:r="http://schemas.openxmlformats.org/officeDocument/2006/relationships" xmlns:p="http://schemas.openxmlformats.org/presentationml/2006/main">
  <p:tag name="TIMING" val="|10.2|4.4|11|12.5"/>
</p:tagLst>
</file>

<file path=ppt/tags/tag3.xml><?xml version="1.0" encoding="utf-8"?>
<p:tagLst xmlns:a="http://schemas.openxmlformats.org/drawingml/2006/main" xmlns:r="http://schemas.openxmlformats.org/officeDocument/2006/relationships" xmlns:p="http://schemas.openxmlformats.org/presentationml/2006/main">
  <p:tag name="TIMING" val="|20.4|22.7"/>
</p:tagLst>
</file>

<file path=ppt/tags/tag4.xml><?xml version="1.0" encoding="utf-8"?>
<p:tagLst xmlns:a="http://schemas.openxmlformats.org/drawingml/2006/main" xmlns:r="http://schemas.openxmlformats.org/officeDocument/2006/relationships" xmlns:p="http://schemas.openxmlformats.org/presentationml/2006/main">
  <p:tag name="TIMING" val="|11.3|5.3"/>
</p:tagLst>
</file>

<file path=ppt/tags/tag5.xml><?xml version="1.0" encoding="utf-8"?>
<p:tagLst xmlns:a="http://schemas.openxmlformats.org/drawingml/2006/main" xmlns:r="http://schemas.openxmlformats.org/officeDocument/2006/relationships" xmlns:p="http://schemas.openxmlformats.org/presentationml/2006/main">
  <p:tag name="TIMING" val="|14.4|29.9"/>
</p:tagLst>
</file>

<file path=ppt/tags/tag6.xml><?xml version="1.0" encoding="utf-8"?>
<p:tagLst xmlns:a="http://schemas.openxmlformats.org/drawingml/2006/main" xmlns:r="http://schemas.openxmlformats.org/officeDocument/2006/relationships" xmlns:p="http://schemas.openxmlformats.org/presentationml/2006/main">
  <p:tag name="TIMING" val="|12.5|15.5"/>
</p:tagLst>
</file>

<file path=ppt/tags/tag7.xml><?xml version="1.0" encoding="utf-8"?>
<p:tagLst xmlns:a="http://schemas.openxmlformats.org/drawingml/2006/main" xmlns:r="http://schemas.openxmlformats.org/officeDocument/2006/relationships" xmlns:p="http://schemas.openxmlformats.org/presentationml/2006/main">
  <p:tag name="TIMING" val="|16.5"/>
</p:tagLst>
</file>

<file path=ppt/tags/tag8.xml><?xml version="1.0" encoding="utf-8"?>
<p:tagLst xmlns:a="http://schemas.openxmlformats.org/drawingml/2006/main" xmlns:r="http://schemas.openxmlformats.org/officeDocument/2006/relationships" xmlns:p="http://schemas.openxmlformats.org/presentationml/2006/main">
  <p:tag name="TIMING" val="|11.1|13.6|1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40760</TotalTime>
  <Words>884</Words>
  <Application>Microsoft Office PowerPoint</Application>
  <PresentationFormat>On-screen Show (4:3)</PresentationFormat>
  <Paragraphs>124</Paragraphs>
  <Slides>15</Slides>
  <Notes>0</Notes>
  <HiddenSlides>0</HiddenSlides>
  <MMClips>15</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7" baseType="lpstr">
      <vt:lpstr>Arial</vt:lpstr>
      <vt:lpstr>Bookman Old Style</vt:lpstr>
      <vt:lpstr>Calibri</vt:lpstr>
      <vt:lpstr>Cambria</vt:lpstr>
      <vt:lpstr>Consolas</vt:lpstr>
      <vt:lpstr>Constantia</vt:lpstr>
      <vt:lpstr>Edwardian Script ITC</vt:lpstr>
      <vt:lpstr>Georgia</vt:lpstr>
      <vt:lpstr>Symbol</vt:lpstr>
      <vt:lpstr>Times New Roman</vt:lpstr>
      <vt:lpstr>Office Theme</vt:lpstr>
      <vt:lpstr>Equation</vt:lpstr>
      <vt:lpstr>8.4 Special linear maps and linear operators</vt:lpstr>
      <vt:lpstr>Introduction</vt:lpstr>
      <vt:lpstr>The zero map and operator</vt:lpstr>
      <vt:lpstr>The identity operator</vt:lpstr>
      <vt:lpstr>The identity operator</vt:lpstr>
      <vt:lpstr>Diagonal maps and operators</vt:lpstr>
      <vt:lpstr>Super-diagonal maps and operators</vt:lpstr>
      <vt:lpstr>Sub-diagonal maps and operators</vt:lpstr>
      <vt:lpstr>Tri-diagonal maps and operators</vt:lpstr>
      <vt:lpstr>Operators on discrete-time signals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975</cp:revision>
  <dcterms:created xsi:type="dcterms:W3CDTF">2020-04-30T19:27:29Z</dcterms:created>
  <dcterms:modified xsi:type="dcterms:W3CDTF">2021-08-30T18:41:12Z</dcterms:modified>
</cp:coreProperties>
</file>